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2"/>
  </p:notesMasterIdLst>
  <p:sldIdLst>
    <p:sldId id="392" r:id="rId3"/>
    <p:sldId id="256" r:id="rId4"/>
    <p:sldId id="379" r:id="rId5"/>
    <p:sldId id="371" r:id="rId6"/>
    <p:sldId id="262" r:id="rId7"/>
    <p:sldId id="261" r:id="rId8"/>
    <p:sldId id="263" r:id="rId9"/>
    <p:sldId id="264" r:id="rId10"/>
    <p:sldId id="380" r:id="rId11"/>
    <p:sldId id="377" r:id="rId12"/>
    <p:sldId id="308" r:id="rId13"/>
    <p:sldId id="309" r:id="rId14"/>
    <p:sldId id="330" r:id="rId15"/>
    <p:sldId id="331" r:id="rId16"/>
    <p:sldId id="340" r:id="rId17"/>
    <p:sldId id="265" r:id="rId18"/>
    <p:sldId id="332" r:id="rId19"/>
    <p:sldId id="307" r:id="rId20"/>
    <p:sldId id="311" r:id="rId21"/>
    <p:sldId id="386" r:id="rId22"/>
    <p:sldId id="372" r:id="rId23"/>
    <p:sldId id="342" r:id="rId24"/>
    <p:sldId id="272" r:id="rId25"/>
    <p:sldId id="343" r:id="rId26"/>
    <p:sldId id="346" r:id="rId27"/>
    <p:sldId id="347" r:id="rId28"/>
    <p:sldId id="348" r:id="rId29"/>
    <p:sldId id="349" r:id="rId30"/>
    <p:sldId id="350" r:id="rId31"/>
    <p:sldId id="276" r:id="rId32"/>
    <p:sldId id="351" r:id="rId33"/>
    <p:sldId id="352" r:id="rId34"/>
    <p:sldId id="353" r:id="rId35"/>
    <p:sldId id="315" r:id="rId36"/>
    <p:sldId id="316" r:id="rId37"/>
    <p:sldId id="317" r:id="rId38"/>
    <p:sldId id="319" r:id="rId39"/>
    <p:sldId id="354" r:id="rId40"/>
    <p:sldId id="355" r:id="rId41"/>
    <p:sldId id="357" r:id="rId42"/>
    <p:sldId id="322" r:id="rId43"/>
    <p:sldId id="356" r:id="rId44"/>
    <p:sldId id="359" r:id="rId45"/>
    <p:sldId id="323" r:id="rId46"/>
    <p:sldId id="363" r:id="rId47"/>
    <p:sldId id="364" r:id="rId48"/>
    <p:sldId id="365" r:id="rId49"/>
    <p:sldId id="326" r:id="rId50"/>
    <p:sldId id="327" r:id="rId51"/>
    <p:sldId id="378" r:id="rId52"/>
    <p:sldId id="376" r:id="rId53"/>
    <p:sldId id="289" r:id="rId54"/>
    <p:sldId id="384" r:id="rId55"/>
    <p:sldId id="381" r:id="rId56"/>
    <p:sldId id="382" r:id="rId57"/>
    <p:sldId id="383" r:id="rId58"/>
    <p:sldId id="388" r:id="rId59"/>
    <p:sldId id="389" r:id="rId60"/>
    <p:sldId id="390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85" autoAdjust="0"/>
  </p:normalViewPr>
  <p:slideViewPr>
    <p:cSldViewPr>
      <p:cViewPr varScale="1">
        <p:scale>
          <a:sx n="106" d="100"/>
          <a:sy n="106" d="100"/>
        </p:scale>
        <p:origin x="28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hmadreza\Google%20Drive\UIC%20Documents\UIC%20Research\Scheduling\Reports\Report%204-6-2014\DOCS\Analysi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hmadreza\Google%20Drive\UIC%20Documents\UIC%20Research\Scheduling\Reports\Report%204-6-2014\DOCS\Analysi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hmadreza\Google%20Drive\UIC%20Documents\UIC%20Research\Scheduling\Reports\Report%204-6-2014\DOCS\Analy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hmadreza\Google%20Drive\UIC%20Documents\UIC%20Research\Scheduling\Reports\Report%203-18-2014\Docs\Analy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hmadreza\Google%20Drive\UIC%20Documents\UIC%20Research\Scheduling\Reports\Report%203-18-2014\Docs\Analy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hmadreza\Google%20Drive\UIC%20Documents\UIC%20Research\Scheduling\Reports\Report%204-6-2014\DOCS\Analysi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Berkeley\A_Rail\Papers\TR-B%20Schedule%20delay%20paper\Revision\Induced%20demand%20benefits%20calculation_Oct1_201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hmadreza\Google%20Drive\UIC%20Documents\UIC%20Research\Scheduling\Reports\Report%202-24-2014\Docs\Analysi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hmadreza\Google%20Drive\UIC%20Documents\UIC%20Research\Scheduling\Reports\Report%204-6-2014\DOCS\Analysi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hmadreza\Google%20Drive\UIC%20Documents\UIC%20Research\Scheduling\Reports\Report%202-24-2014\Docs\Analysi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hmadreza\Google%20Drive\UIC%20Documents\UIC%20Research\Scheduling\Reports\Report%204-6-2014\DOCS\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48786494280807"/>
          <c:y val="4.474790941829946E-2"/>
          <c:w val="0.87387007874015765"/>
          <c:h val="0.645175269757946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dPt>
          <c:dPt>
            <c:idx val="4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dPt>
          <c:dPt>
            <c:idx val="4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dPt>
          <c:dPt>
            <c:idx val="6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dPt>
          <c:cat>
            <c:numRef>
              <c:f>'&gt;400 Basic'!$B$3:$B$69</c:f>
              <c:numCache>
                <c:formatCode>[$-409]h:mm\ AM/PM;@</c:formatCode>
                <c:ptCount val="67"/>
                <c:pt idx="0">
                  <c:v>0.20833333333333334</c:v>
                </c:pt>
                <c:pt idx="1">
                  <c:v>0.21875</c:v>
                </c:pt>
                <c:pt idx="2">
                  <c:v>0.22916666666666699</c:v>
                </c:pt>
                <c:pt idx="3">
                  <c:v>0.23958333333333301</c:v>
                </c:pt>
                <c:pt idx="4">
                  <c:v>0.25</c:v>
                </c:pt>
                <c:pt idx="5">
                  <c:v>0.26041666666666702</c:v>
                </c:pt>
                <c:pt idx="6">
                  <c:v>0.27083333333333298</c:v>
                </c:pt>
                <c:pt idx="7">
                  <c:v>0.28125</c:v>
                </c:pt>
                <c:pt idx="8">
                  <c:v>0.29166666666666702</c:v>
                </c:pt>
                <c:pt idx="9">
                  <c:v>0.30208333333333298</c:v>
                </c:pt>
                <c:pt idx="10">
                  <c:v>0.3125</c:v>
                </c:pt>
                <c:pt idx="11">
                  <c:v>0.32291666666666602</c:v>
                </c:pt>
                <c:pt idx="12">
                  <c:v>0.33333333333333298</c:v>
                </c:pt>
                <c:pt idx="13">
                  <c:v>0.34375</c:v>
                </c:pt>
                <c:pt idx="14">
                  <c:v>0.35416666666666602</c:v>
                </c:pt>
                <c:pt idx="15">
                  <c:v>0.36458333333333298</c:v>
                </c:pt>
                <c:pt idx="16">
                  <c:v>0.375</c:v>
                </c:pt>
                <c:pt idx="17">
                  <c:v>0.38541666666666602</c:v>
                </c:pt>
                <c:pt idx="18">
                  <c:v>0.39583333333333298</c:v>
                </c:pt>
                <c:pt idx="19">
                  <c:v>0.406249999999999</c:v>
                </c:pt>
                <c:pt idx="20">
                  <c:v>0.41666666666666602</c:v>
                </c:pt>
                <c:pt idx="21">
                  <c:v>0.42708333333333298</c:v>
                </c:pt>
                <c:pt idx="22">
                  <c:v>0.437499999999999</c:v>
                </c:pt>
                <c:pt idx="23">
                  <c:v>0.44791666666666602</c:v>
                </c:pt>
                <c:pt idx="24">
                  <c:v>0.45833333333333298</c:v>
                </c:pt>
                <c:pt idx="25">
                  <c:v>0.468749999999999</c:v>
                </c:pt>
                <c:pt idx="26">
                  <c:v>0.47916666666666602</c:v>
                </c:pt>
                <c:pt idx="27">
                  <c:v>0.48958333333333298</c:v>
                </c:pt>
                <c:pt idx="28">
                  <c:v>0.499999999999999</c:v>
                </c:pt>
                <c:pt idx="29">
                  <c:v>0.51041666666666596</c:v>
                </c:pt>
                <c:pt idx="30">
                  <c:v>0.52083333333333304</c:v>
                </c:pt>
                <c:pt idx="31">
                  <c:v>0.531249999999999</c:v>
                </c:pt>
                <c:pt idx="32">
                  <c:v>0.54166666666666596</c:v>
                </c:pt>
                <c:pt idx="33">
                  <c:v>0.55208333333333304</c:v>
                </c:pt>
                <c:pt idx="34">
                  <c:v>0.562499999999999</c:v>
                </c:pt>
                <c:pt idx="35">
                  <c:v>0.57291666666666596</c:v>
                </c:pt>
                <c:pt idx="36">
                  <c:v>0.58333333333333304</c:v>
                </c:pt>
                <c:pt idx="37">
                  <c:v>0.593749999999999</c:v>
                </c:pt>
                <c:pt idx="38">
                  <c:v>0.60416666666666596</c:v>
                </c:pt>
                <c:pt idx="39">
                  <c:v>0.61458333333333304</c:v>
                </c:pt>
                <c:pt idx="40">
                  <c:v>0.624999999999999</c:v>
                </c:pt>
                <c:pt idx="41">
                  <c:v>0.63541666666666596</c:v>
                </c:pt>
                <c:pt idx="42">
                  <c:v>0.64583333333333304</c:v>
                </c:pt>
                <c:pt idx="43">
                  <c:v>0.656249999999999</c:v>
                </c:pt>
                <c:pt idx="44">
                  <c:v>0.66666666666666596</c:v>
                </c:pt>
                <c:pt idx="45">
                  <c:v>0.67708333333333304</c:v>
                </c:pt>
                <c:pt idx="46">
                  <c:v>0.687499999999999</c:v>
                </c:pt>
                <c:pt idx="47">
                  <c:v>0.69791666666666596</c:v>
                </c:pt>
                <c:pt idx="48">
                  <c:v>0.70833333333333304</c:v>
                </c:pt>
                <c:pt idx="49">
                  <c:v>0.718749999999999</c:v>
                </c:pt>
                <c:pt idx="50">
                  <c:v>0.72916666666666596</c:v>
                </c:pt>
                <c:pt idx="51">
                  <c:v>0.73958333333333304</c:v>
                </c:pt>
                <c:pt idx="52">
                  <c:v>0.749999999999999</c:v>
                </c:pt>
                <c:pt idx="53">
                  <c:v>0.76041666666666596</c:v>
                </c:pt>
                <c:pt idx="54">
                  <c:v>0.77083333333333304</c:v>
                </c:pt>
                <c:pt idx="55">
                  <c:v>0.781249999999999</c:v>
                </c:pt>
                <c:pt idx="56">
                  <c:v>0.79166666666666596</c:v>
                </c:pt>
                <c:pt idx="57">
                  <c:v>0.80208333333333204</c:v>
                </c:pt>
                <c:pt idx="58">
                  <c:v>0.812499999999999</c:v>
                </c:pt>
                <c:pt idx="59">
                  <c:v>0.82291666666666596</c:v>
                </c:pt>
                <c:pt idx="60">
                  <c:v>0.83333333333333204</c:v>
                </c:pt>
                <c:pt idx="61">
                  <c:v>0.843749999999999</c:v>
                </c:pt>
                <c:pt idx="62">
                  <c:v>0.85416666666666596</c:v>
                </c:pt>
                <c:pt idx="63">
                  <c:v>0.86458333333333204</c:v>
                </c:pt>
                <c:pt idx="64">
                  <c:v>0.874999999999999</c:v>
                </c:pt>
                <c:pt idx="65">
                  <c:v>0.88541666666666596</c:v>
                </c:pt>
                <c:pt idx="66">
                  <c:v>0.89583333333333204</c:v>
                </c:pt>
              </c:numCache>
            </c:numRef>
          </c:cat>
          <c:val>
            <c:numRef>
              <c:f>'&gt;400 Basic'!$I$3:$I$69</c:f>
              <c:numCache>
                <c:formatCode>General</c:formatCode>
                <c:ptCount val="6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7</c:v>
                </c:pt>
                <c:pt idx="5">
                  <c:v>9</c:v>
                </c:pt>
                <c:pt idx="6">
                  <c:v>11</c:v>
                </c:pt>
                <c:pt idx="7">
                  <c:v>13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  <c:pt idx="12">
                  <c:v>18</c:v>
                </c:pt>
                <c:pt idx="13">
                  <c:v>17</c:v>
                </c:pt>
                <c:pt idx="14">
                  <c:v>17</c:v>
                </c:pt>
                <c:pt idx="15">
                  <c:v>16</c:v>
                </c:pt>
                <c:pt idx="16">
                  <c:v>15</c:v>
                </c:pt>
                <c:pt idx="17">
                  <c:v>13</c:v>
                </c:pt>
                <c:pt idx="18">
                  <c:v>12</c:v>
                </c:pt>
                <c:pt idx="19">
                  <c:v>10</c:v>
                </c:pt>
                <c:pt idx="20">
                  <c:v>9</c:v>
                </c:pt>
                <c:pt idx="21">
                  <c:v>8</c:v>
                </c:pt>
                <c:pt idx="22">
                  <c:v>7</c:v>
                </c:pt>
                <c:pt idx="23">
                  <c:v>7</c:v>
                </c:pt>
                <c:pt idx="24">
                  <c:v>6</c:v>
                </c:pt>
                <c:pt idx="25">
                  <c:v>7</c:v>
                </c:pt>
                <c:pt idx="26">
                  <c:v>8</c:v>
                </c:pt>
                <c:pt idx="27">
                  <c:v>9</c:v>
                </c:pt>
                <c:pt idx="28">
                  <c:v>10</c:v>
                </c:pt>
                <c:pt idx="29">
                  <c:v>11</c:v>
                </c:pt>
                <c:pt idx="30">
                  <c:v>11</c:v>
                </c:pt>
                <c:pt idx="31">
                  <c:v>11</c:v>
                </c:pt>
                <c:pt idx="32">
                  <c:v>10</c:v>
                </c:pt>
                <c:pt idx="33">
                  <c:v>9</c:v>
                </c:pt>
                <c:pt idx="34">
                  <c:v>8</c:v>
                </c:pt>
                <c:pt idx="35">
                  <c:v>9</c:v>
                </c:pt>
                <c:pt idx="36">
                  <c:v>9</c:v>
                </c:pt>
                <c:pt idx="37">
                  <c:v>10</c:v>
                </c:pt>
                <c:pt idx="38">
                  <c:v>11</c:v>
                </c:pt>
                <c:pt idx="39">
                  <c:v>12</c:v>
                </c:pt>
                <c:pt idx="40">
                  <c:v>13</c:v>
                </c:pt>
                <c:pt idx="41">
                  <c:v>14</c:v>
                </c:pt>
                <c:pt idx="42">
                  <c:v>16</c:v>
                </c:pt>
                <c:pt idx="43">
                  <c:v>17</c:v>
                </c:pt>
                <c:pt idx="44">
                  <c:v>18</c:v>
                </c:pt>
                <c:pt idx="45">
                  <c:v>19</c:v>
                </c:pt>
                <c:pt idx="46">
                  <c:v>20</c:v>
                </c:pt>
                <c:pt idx="47">
                  <c:v>21</c:v>
                </c:pt>
                <c:pt idx="48">
                  <c:v>22</c:v>
                </c:pt>
                <c:pt idx="49">
                  <c:v>22</c:v>
                </c:pt>
                <c:pt idx="50">
                  <c:v>21</c:v>
                </c:pt>
                <c:pt idx="51">
                  <c:v>19</c:v>
                </c:pt>
                <c:pt idx="52">
                  <c:v>18</c:v>
                </c:pt>
                <c:pt idx="53">
                  <c:v>17</c:v>
                </c:pt>
                <c:pt idx="54">
                  <c:v>16</c:v>
                </c:pt>
                <c:pt idx="55">
                  <c:v>14</c:v>
                </c:pt>
                <c:pt idx="56">
                  <c:v>13</c:v>
                </c:pt>
                <c:pt idx="57">
                  <c:v>11</c:v>
                </c:pt>
                <c:pt idx="58">
                  <c:v>10</c:v>
                </c:pt>
                <c:pt idx="59">
                  <c:v>8</c:v>
                </c:pt>
                <c:pt idx="60">
                  <c:v>6</c:v>
                </c:pt>
                <c:pt idx="61">
                  <c:v>5</c:v>
                </c:pt>
                <c:pt idx="62">
                  <c:v>4</c:v>
                </c:pt>
                <c:pt idx="63">
                  <c:v>3</c:v>
                </c:pt>
                <c:pt idx="64">
                  <c:v>1</c:v>
                </c:pt>
                <c:pt idx="65">
                  <c:v>0</c:v>
                </c:pt>
                <c:pt idx="6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27133768"/>
        <c:axId val="127137984"/>
      </c:barChart>
      <c:catAx>
        <c:axId val="127133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+mj-lt"/>
                  </a:defRPr>
                </a:pPr>
                <a:r>
                  <a:rPr lang="en-US" sz="1400">
                    <a:latin typeface="+mj-lt"/>
                  </a:rPr>
                  <a:t>Time</a:t>
                </a:r>
              </a:p>
            </c:rich>
          </c:tx>
          <c:overlay val="0"/>
        </c:title>
        <c:numFmt formatCode="[$-409]h:mm\ AM/PM;@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 rtl="0">
              <a:defRPr sz="1400">
                <a:latin typeface="+mj-lt"/>
              </a:defRPr>
            </a:pPr>
            <a:endParaRPr lang="en-US"/>
          </a:p>
        </c:txPr>
        <c:crossAx val="127137984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27137984"/>
        <c:scaling>
          <c:orientation val="minMax"/>
          <c:max val="26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latin typeface="+mj-lt"/>
                  </a:defRPr>
                </a:pPr>
                <a:r>
                  <a:rPr lang="en-US" sz="1400">
                    <a:latin typeface="+mj-lt"/>
                  </a:rPr>
                  <a:t>Number of passengers</a:t>
                </a:r>
              </a:p>
            </c:rich>
          </c:tx>
          <c:layout>
            <c:manualLayout>
              <c:xMode val="edge"/>
              <c:yMode val="edge"/>
              <c:x val="8.375984251968607E-3"/>
              <c:y val="0.184537037037038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+mj-lt"/>
              </a:defRPr>
            </a:pPr>
            <a:endParaRPr lang="en-US"/>
          </a:p>
        </c:txPr>
        <c:crossAx val="127133768"/>
        <c:crosses val="autoZero"/>
        <c:crossBetween val="between"/>
        <c:majorUnit val="4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19822169571053"/>
          <c:y val="2.1043771043771052E-2"/>
          <c:w val="0.77309015350355514"/>
          <c:h val="0.67659000706935346"/>
        </c:manualLayout>
      </c:layout>
      <c:scatterChart>
        <c:scatterStyle val="lineMarker"/>
        <c:varyColors val="0"/>
        <c:ser>
          <c:idx val="0"/>
          <c:order val="0"/>
          <c:tx>
            <c:strRef>
              <c:f>'Changes in multiplier'!$E$4</c:f>
              <c:strCache>
                <c:ptCount val="1"/>
                <c:pt idx="0">
                  <c:v>0.1</c:v>
                </c:pt>
              </c:strCache>
            </c:strRef>
          </c:tx>
          <c:spPr>
            <a:ln w="28575"/>
          </c:spPr>
          <c:marker>
            <c:symbol val="diamond"/>
            <c:size val="4"/>
          </c:marker>
          <c:xVal>
            <c:numRef>
              <c:f>'Changes in multiplier'!$F$2:$K$2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'Changes in multiplier'!$F$4:$K$4</c:f>
              <c:numCache>
                <c:formatCode>General</c:formatCode>
                <c:ptCount val="6"/>
                <c:pt idx="0">
                  <c:v>237.696</c:v>
                </c:pt>
                <c:pt idx="1">
                  <c:v>267.4079999999999</c:v>
                </c:pt>
                <c:pt idx="2">
                  <c:v>267.4079999999999</c:v>
                </c:pt>
                <c:pt idx="3">
                  <c:v>267.4079999999999</c:v>
                </c:pt>
                <c:pt idx="4">
                  <c:v>326.83199999999988</c:v>
                </c:pt>
                <c:pt idx="5">
                  <c:v>326.83199999999988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'Changes in multiplier'!$E$5</c:f>
              <c:strCache>
                <c:ptCount val="1"/>
                <c:pt idx="0">
                  <c:v>0.2</c:v>
                </c:pt>
              </c:strCache>
            </c:strRef>
          </c:tx>
          <c:spPr>
            <a:ln w="28575">
              <a:prstDash val="sysDot"/>
            </a:ln>
          </c:spPr>
          <c:marker>
            <c:symbol val="square"/>
            <c:size val="4"/>
          </c:marker>
          <c:xVal>
            <c:numRef>
              <c:f>'Changes in multiplier'!$F$2:$K$2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'Changes in multiplier'!$F$5:$K$5</c:f>
              <c:numCache>
                <c:formatCode>General</c:formatCode>
                <c:ptCount val="6"/>
                <c:pt idx="0">
                  <c:v>29.712</c:v>
                </c:pt>
                <c:pt idx="1">
                  <c:v>59.424000000000007</c:v>
                </c:pt>
                <c:pt idx="2">
                  <c:v>89.135999999999981</c:v>
                </c:pt>
                <c:pt idx="3">
                  <c:v>148.56</c:v>
                </c:pt>
                <c:pt idx="4">
                  <c:v>207.98400000000001</c:v>
                </c:pt>
                <c:pt idx="5">
                  <c:v>267.4079999999999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'Changes in multiplier'!$E$6</c:f>
              <c:strCache>
                <c:ptCount val="1"/>
                <c:pt idx="0">
                  <c:v>0.3</c:v>
                </c:pt>
              </c:strCache>
            </c:strRef>
          </c:tx>
          <c:spPr>
            <a:ln w="28575">
              <a:prstDash val="sysDash"/>
            </a:ln>
          </c:spPr>
          <c:marker>
            <c:symbol val="triangle"/>
            <c:size val="4"/>
          </c:marker>
          <c:xVal>
            <c:numRef>
              <c:f>'Changes in multiplier'!$F$2:$K$2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'Changes in multiplier'!$F$6:$K$6</c:f>
              <c:numCache>
                <c:formatCode>General</c:formatCode>
                <c:ptCount val="6"/>
                <c:pt idx="0">
                  <c:v>0</c:v>
                </c:pt>
                <c:pt idx="1">
                  <c:v>59.424000000000007</c:v>
                </c:pt>
                <c:pt idx="2">
                  <c:v>89.135999999999981</c:v>
                </c:pt>
                <c:pt idx="3">
                  <c:v>118.848</c:v>
                </c:pt>
                <c:pt idx="4">
                  <c:v>148.56</c:v>
                </c:pt>
                <c:pt idx="5">
                  <c:v>207.98400000000001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'Changes in multiplier'!$E$7</c:f>
              <c:strCache>
                <c:ptCount val="1"/>
                <c:pt idx="0">
                  <c:v>0.4</c:v>
                </c:pt>
              </c:strCache>
            </c:strRef>
          </c:tx>
          <c:spPr>
            <a:ln w="28575">
              <a:prstDash val="dash"/>
            </a:ln>
          </c:spPr>
          <c:marker>
            <c:symbol val="x"/>
            <c:size val="4"/>
          </c:marker>
          <c:xVal>
            <c:numRef>
              <c:f>'Changes in multiplier'!$F$2:$K$2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'Changes in multiplier'!$F$7:$K$7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29.712</c:v>
                </c:pt>
                <c:pt idx="3">
                  <c:v>89.135999999999981</c:v>
                </c:pt>
                <c:pt idx="4">
                  <c:v>89.135999999999981</c:v>
                </c:pt>
                <c:pt idx="5">
                  <c:v>118.848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'Changes in multiplier'!$E$8</c:f>
              <c:strCache>
                <c:ptCount val="1"/>
                <c:pt idx="0">
                  <c:v>0.5</c:v>
                </c:pt>
              </c:strCache>
            </c:strRef>
          </c:tx>
          <c:spPr>
            <a:ln w="28575">
              <a:prstDash val="dashDot"/>
            </a:ln>
          </c:spPr>
          <c:marker>
            <c:symbol val="star"/>
            <c:size val="5"/>
          </c:marker>
          <c:xVal>
            <c:numRef>
              <c:f>'Changes in multiplier'!$F$2:$K$2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'Changes in multiplier'!$F$8:$K$8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29.712</c:v>
                </c:pt>
                <c:pt idx="3">
                  <c:v>29.712</c:v>
                </c:pt>
                <c:pt idx="4">
                  <c:v>29.712</c:v>
                </c:pt>
                <c:pt idx="5">
                  <c:v>59.424000000000007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'Changes in multiplier'!$E$9</c:f>
              <c:strCache>
                <c:ptCount val="1"/>
                <c:pt idx="0">
                  <c:v>0.6</c:v>
                </c:pt>
              </c:strCache>
            </c:strRef>
          </c:tx>
          <c:spPr>
            <a:ln w="28575">
              <a:prstDash val="lgDash"/>
            </a:ln>
          </c:spPr>
          <c:marker>
            <c:symbol val="circle"/>
            <c:size val="4"/>
          </c:marker>
          <c:xVal>
            <c:numRef>
              <c:f>'Changes in multiplier'!$F$2:$K$2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'Changes in multiplier'!$F$9:$K$9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29.712</c:v>
                </c:pt>
                <c:pt idx="3">
                  <c:v>0</c:v>
                </c:pt>
                <c:pt idx="4">
                  <c:v>29.712</c:v>
                </c:pt>
                <c:pt idx="5">
                  <c:v>59.424000000000007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666632"/>
        <c:axId val="184666240"/>
      </c:scatterChart>
      <c:valAx>
        <c:axId val="184666632"/>
        <c:scaling>
          <c:orientation val="minMax"/>
          <c:max val="6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passenger trains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4666240"/>
        <c:crosses val="autoZero"/>
        <c:crossBetween val="midCat"/>
      </c:valAx>
      <c:valAx>
        <c:axId val="1846662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Freight foregone demand cost ($000)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84666632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35160882667445"/>
          <c:y val="2.5252525252525249E-2"/>
          <c:w val="0.7861808593370273"/>
          <c:h val="0.71859502856260649"/>
        </c:manualLayout>
      </c:layout>
      <c:scatterChart>
        <c:scatterStyle val="lineMarker"/>
        <c:varyColors val="0"/>
        <c:ser>
          <c:idx val="0"/>
          <c:order val="0"/>
          <c:tx>
            <c:strRef>
              <c:f>'Changes in multiplier'!$E$4</c:f>
              <c:strCache>
                <c:ptCount val="1"/>
                <c:pt idx="0">
                  <c:v>0.1</c:v>
                </c:pt>
              </c:strCache>
            </c:strRef>
          </c:tx>
          <c:spPr>
            <a:ln w="28575"/>
          </c:spPr>
          <c:marker>
            <c:symbol val="diamond"/>
            <c:size val="4"/>
          </c:marker>
          <c:xVal>
            <c:numRef>
              <c:f>'Changes in multiplier'!$F$2:$K$2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'Changes in multiplier'!$F$28:$K$28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'Changes in multiplier'!$E$5</c:f>
              <c:strCache>
                <c:ptCount val="1"/>
                <c:pt idx="0">
                  <c:v>0.2</c:v>
                </c:pt>
              </c:strCache>
            </c:strRef>
          </c:tx>
          <c:spPr>
            <a:ln w="28575">
              <a:prstDash val="sysDot"/>
            </a:ln>
          </c:spPr>
          <c:marker>
            <c:symbol val="square"/>
            <c:size val="4"/>
          </c:marker>
          <c:xVal>
            <c:numRef>
              <c:f>'Changes in multiplier'!$F$2:$K$2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'Changes in multiplier'!$F$29:$K$29</c:f>
              <c:numCache>
                <c:formatCode>General</c:formatCode>
                <c:ptCount val="6"/>
                <c:pt idx="0">
                  <c:v>2.1072000000000002</c:v>
                </c:pt>
                <c:pt idx="1">
                  <c:v>3.3714999999999993</c:v>
                </c:pt>
                <c:pt idx="2">
                  <c:v>7.5857999999999999</c:v>
                </c:pt>
                <c:pt idx="3">
                  <c:v>8.428700000000001</c:v>
                </c:pt>
                <c:pt idx="4">
                  <c:v>3.3714999999999993</c:v>
                </c:pt>
                <c:pt idx="5">
                  <c:v>6.7430000000000003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'Changes in multiplier'!$E$6</c:f>
              <c:strCache>
                <c:ptCount val="1"/>
                <c:pt idx="0">
                  <c:v>0.3</c:v>
                </c:pt>
              </c:strCache>
            </c:strRef>
          </c:tx>
          <c:spPr>
            <a:ln w="28575">
              <a:prstDash val="sysDash"/>
            </a:ln>
          </c:spPr>
          <c:marker>
            <c:symbol val="triangle"/>
            <c:size val="4"/>
          </c:marker>
          <c:xVal>
            <c:numRef>
              <c:f>'Changes in multiplier'!$F$2:$K$2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'Changes in multiplier'!$F$30:$K$30</c:f>
              <c:numCache>
                <c:formatCode>General</c:formatCode>
                <c:ptCount val="6"/>
                <c:pt idx="0">
                  <c:v>1.6857</c:v>
                </c:pt>
                <c:pt idx="1">
                  <c:v>3.3714999999999993</c:v>
                </c:pt>
                <c:pt idx="2">
                  <c:v>0</c:v>
                </c:pt>
                <c:pt idx="3">
                  <c:v>8.428700000000001</c:v>
                </c:pt>
                <c:pt idx="4">
                  <c:v>10.9573</c:v>
                </c:pt>
                <c:pt idx="5">
                  <c:v>9.2716000000000012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'Changes in multiplier'!$E$7</c:f>
              <c:strCache>
                <c:ptCount val="1"/>
                <c:pt idx="0">
                  <c:v>0.4</c:v>
                </c:pt>
              </c:strCache>
            </c:strRef>
          </c:tx>
          <c:spPr>
            <a:ln w="28575">
              <a:prstDash val="dash"/>
            </a:ln>
          </c:spPr>
          <c:marker>
            <c:symbol val="x"/>
            <c:size val="4"/>
          </c:marker>
          <c:xVal>
            <c:numRef>
              <c:f>'Changes in multiplier'!$F$2:$K$2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'Changes in multiplier'!$F$31:$K$31</c:f>
              <c:numCache>
                <c:formatCode>General</c:formatCode>
                <c:ptCount val="6"/>
                <c:pt idx="0">
                  <c:v>1.6857</c:v>
                </c:pt>
                <c:pt idx="1">
                  <c:v>10.1144</c:v>
                </c:pt>
                <c:pt idx="2">
                  <c:v>14.328800000000001</c:v>
                </c:pt>
                <c:pt idx="3">
                  <c:v>16.857399999999991</c:v>
                </c:pt>
                <c:pt idx="4">
                  <c:v>12.643000000000001</c:v>
                </c:pt>
                <c:pt idx="5">
                  <c:v>23.6004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'Changes in multiplier'!$E$8</c:f>
              <c:strCache>
                <c:ptCount val="1"/>
                <c:pt idx="0">
                  <c:v>0.5</c:v>
                </c:pt>
              </c:strCache>
            </c:strRef>
          </c:tx>
          <c:spPr>
            <a:ln w="28575">
              <a:prstDash val="dashDot"/>
            </a:ln>
          </c:spPr>
          <c:marker>
            <c:symbol val="star"/>
            <c:size val="5"/>
          </c:marker>
          <c:xVal>
            <c:numRef>
              <c:f>'Changes in multiplier'!$F$2:$K$2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'Changes in multiplier'!$F$32:$K$32</c:f>
              <c:numCache>
                <c:formatCode>General</c:formatCode>
                <c:ptCount val="6"/>
                <c:pt idx="0">
                  <c:v>1.6857</c:v>
                </c:pt>
                <c:pt idx="1">
                  <c:v>10.1144</c:v>
                </c:pt>
                <c:pt idx="2">
                  <c:v>14.328800000000001</c:v>
                </c:pt>
                <c:pt idx="3">
                  <c:v>17.700299999999988</c:v>
                </c:pt>
                <c:pt idx="4">
                  <c:v>26.129000000000001</c:v>
                </c:pt>
                <c:pt idx="5">
                  <c:v>36.243400000000001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'Changes in multiplier'!$E$9</c:f>
              <c:strCache>
                <c:ptCount val="1"/>
                <c:pt idx="0">
                  <c:v>0.6</c:v>
                </c:pt>
              </c:strCache>
            </c:strRef>
          </c:tx>
          <c:spPr>
            <a:ln w="28575">
              <a:prstDash val="lgDash"/>
            </a:ln>
          </c:spPr>
          <c:marker>
            <c:symbol val="circle"/>
            <c:size val="4"/>
          </c:marker>
          <c:xVal>
            <c:numRef>
              <c:f>'Changes in multiplier'!$F$2:$K$2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'Changes in multiplier'!$F$33:$K$33</c:f>
              <c:numCache>
                <c:formatCode>General</c:formatCode>
                <c:ptCount val="6"/>
                <c:pt idx="0">
                  <c:v>1.6857</c:v>
                </c:pt>
                <c:pt idx="1">
                  <c:v>10.1144</c:v>
                </c:pt>
                <c:pt idx="2">
                  <c:v>14.328800000000001</c:v>
                </c:pt>
                <c:pt idx="3">
                  <c:v>20.228899999999992</c:v>
                </c:pt>
                <c:pt idx="4">
                  <c:v>26.129000000000001</c:v>
                </c:pt>
                <c:pt idx="5">
                  <c:v>36.243400000000001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667808"/>
        <c:axId val="184668200"/>
      </c:scatterChart>
      <c:valAx>
        <c:axId val="184667808"/>
        <c:scaling>
          <c:orientation val="minMax"/>
          <c:max val="6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passenger trains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4668200"/>
        <c:crosses val="autoZero"/>
        <c:crossBetween val="midCat"/>
      </c:valAx>
      <c:valAx>
        <c:axId val="1846682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Freight en-route delay cost ($000)</a:t>
                </a:r>
              </a:p>
            </c:rich>
          </c:tx>
          <c:layout>
            <c:manualLayout>
              <c:xMode val="edge"/>
              <c:yMode val="edge"/>
              <c:x val="2.9678234665111306E-3"/>
              <c:y val="5.117405463205985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84667808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5.0087489063867089E-4"/>
          <c:y val="0.89964695589521892"/>
          <c:w val="0.98047948867502677"/>
          <c:h val="7.5117138135510839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03246816370176"/>
          <c:y val="3.2354715130305682E-2"/>
          <c:w val="0.80249999999999999"/>
          <c:h val="0.711135041943286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'Changes in multiplier'!$E$4</c:f>
              <c:strCache>
                <c:ptCount val="1"/>
                <c:pt idx="0">
                  <c:v>0.1</c:v>
                </c:pt>
              </c:strCache>
            </c:strRef>
          </c:tx>
          <c:spPr>
            <a:ln w="28575"/>
          </c:spPr>
          <c:marker>
            <c:symbol val="diamond"/>
            <c:size val="4"/>
          </c:marker>
          <c:xVal>
            <c:numRef>
              <c:f>'Changes in multiplier'!$F$2:$K$2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'Changes in multiplier'!$F$16:$K$16</c:f>
              <c:numCache>
                <c:formatCode>General</c:formatCode>
                <c:ptCount val="6"/>
                <c:pt idx="0">
                  <c:v>0.28530000000000011</c:v>
                </c:pt>
                <c:pt idx="1">
                  <c:v>0</c:v>
                </c:pt>
                <c:pt idx="2">
                  <c:v>0.57070000000000021</c:v>
                </c:pt>
                <c:pt idx="3">
                  <c:v>0</c:v>
                </c:pt>
                <c:pt idx="4">
                  <c:v>0</c:v>
                </c:pt>
                <c:pt idx="5">
                  <c:v>1.1414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'Changes in multiplier'!$E$5</c:f>
              <c:strCache>
                <c:ptCount val="1"/>
                <c:pt idx="0">
                  <c:v>0.2</c:v>
                </c:pt>
              </c:strCache>
            </c:strRef>
          </c:tx>
          <c:spPr>
            <a:ln w="28575">
              <a:prstDash val="sysDot"/>
            </a:ln>
          </c:spPr>
          <c:marker>
            <c:symbol val="square"/>
            <c:size val="4"/>
          </c:marker>
          <c:xVal>
            <c:numRef>
              <c:f>'Changes in multiplier'!$F$2:$K$2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'Changes in multiplier'!$F$17:$K$17</c:f>
              <c:numCache>
                <c:formatCode>General</c:formatCode>
                <c:ptCount val="6"/>
                <c:pt idx="0">
                  <c:v>11.413600000000002</c:v>
                </c:pt>
                <c:pt idx="1">
                  <c:v>12.555000000000003</c:v>
                </c:pt>
                <c:pt idx="2">
                  <c:v>10.2722</c:v>
                </c:pt>
                <c:pt idx="3">
                  <c:v>3.4241000000000001</c:v>
                </c:pt>
                <c:pt idx="4">
                  <c:v>6.2774999999999999</c:v>
                </c:pt>
                <c:pt idx="5">
                  <c:v>4.5653999999999995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'Changes in multiplier'!$E$6</c:f>
              <c:strCache>
                <c:ptCount val="1"/>
                <c:pt idx="0">
                  <c:v>0.3</c:v>
                </c:pt>
              </c:strCache>
            </c:strRef>
          </c:tx>
          <c:spPr>
            <a:ln w="28575">
              <a:prstDash val="sysDash"/>
            </a:ln>
          </c:spPr>
          <c:marker>
            <c:symbol val="triangle"/>
            <c:size val="4"/>
          </c:marker>
          <c:xVal>
            <c:numRef>
              <c:f>'Changes in multiplier'!$F$2:$K$2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'Changes in multiplier'!$F$18:$K$18</c:f>
              <c:numCache>
                <c:formatCode>General</c:formatCode>
                <c:ptCount val="6"/>
                <c:pt idx="0">
                  <c:v>16.549699999999991</c:v>
                </c:pt>
                <c:pt idx="1">
                  <c:v>12.555000000000003</c:v>
                </c:pt>
                <c:pt idx="2">
                  <c:v>14.8377</c:v>
                </c:pt>
                <c:pt idx="3">
                  <c:v>8.5602</c:v>
                </c:pt>
                <c:pt idx="4">
                  <c:v>9.1309000000000005</c:v>
                </c:pt>
                <c:pt idx="5">
                  <c:v>13.1256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'Changes in multiplier'!$E$7</c:f>
              <c:strCache>
                <c:ptCount val="1"/>
                <c:pt idx="0">
                  <c:v>0.4</c:v>
                </c:pt>
              </c:strCache>
            </c:strRef>
          </c:tx>
          <c:spPr>
            <a:ln w="28575">
              <a:prstDash val="dash"/>
            </a:ln>
          </c:spPr>
          <c:marker>
            <c:symbol val="x"/>
            <c:size val="4"/>
          </c:marker>
          <c:xVal>
            <c:numRef>
              <c:f>'Changes in multiplier'!$F$2:$K$2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'Changes in multiplier'!$F$19:$K$19</c:f>
              <c:numCache>
                <c:formatCode>General</c:formatCode>
                <c:ptCount val="6"/>
                <c:pt idx="0">
                  <c:v>16.549699999999991</c:v>
                </c:pt>
                <c:pt idx="1">
                  <c:v>20.544499999999992</c:v>
                </c:pt>
                <c:pt idx="2">
                  <c:v>17.691099999999999</c:v>
                </c:pt>
                <c:pt idx="3">
                  <c:v>10.2722</c:v>
                </c:pt>
                <c:pt idx="4">
                  <c:v>19.973800000000001</c:v>
                </c:pt>
                <c:pt idx="5">
                  <c:v>19.973800000000001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'Changes in multiplier'!$E$8</c:f>
              <c:strCache>
                <c:ptCount val="1"/>
                <c:pt idx="0">
                  <c:v>0.5</c:v>
                </c:pt>
              </c:strCache>
            </c:strRef>
          </c:tx>
          <c:spPr>
            <a:ln w="28575">
              <a:prstDash val="dashDot"/>
            </a:ln>
          </c:spPr>
          <c:marker>
            <c:symbol val="star"/>
            <c:size val="5"/>
          </c:marker>
          <c:xVal>
            <c:numRef>
              <c:f>'Changes in multiplier'!$F$2:$K$2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'Changes in multiplier'!$F$20:$K$20</c:f>
              <c:numCache>
                <c:formatCode>General</c:formatCode>
                <c:ptCount val="6"/>
                <c:pt idx="0">
                  <c:v>16.549699999999991</c:v>
                </c:pt>
                <c:pt idx="1">
                  <c:v>20.544499999999992</c:v>
                </c:pt>
                <c:pt idx="2">
                  <c:v>17.691099999999999</c:v>
                </c:pt>
                <c:pt idx="3">
                  <c:v>26.821999999999999</c:v>
                </c:pt>
                <c:pt idx="4">
                  <c:v>23.397900000000007</c:v>
                </c:pt>
                <c:pt idx="5">
                  <c:v>27.392600000000002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'Changes in multiplier'!$E$9</c:f>
              <c:strCache>
                <c:ptCount val="1"/>
                <c:pt idx="0">
                  <c:v>0.6</c:v>
                </c:pt>
              </c:strCache>
            </c:strRef>
          </c:tx>
          <c:spPr>
            <a:ln w="28575">
              <a:prstDash val="lgDash"/>
            </a:ln>
          </c:spPr>
          <c:marker>
            <c:symbol val="circle"/>
            <c:size val="4"/>
          </c:marker>
          <c:xVal>
            <c:numRef>
              <c:f>'Changes in multiplier'!$F$2:$K$2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'Changes in multiplier'!$F$21:$K$21</c:f>
              <c:numCache>
                <c:formatCode>General</c:formatCode>
                <c:ptCount val="6"/>
                <c:pt idx="0">
                  <c:v>16.549699999999991</c:v>
                </c:pt>
                <c:pt idx="1">
                  <c:v>20.544499999999992</c:v>
                </c:pt>
                <c:pt idx="2">
                  <c:v>17.691099999999999</c:v>
                </c:pt>
                <c:pt idx="3">
                  <c:v>39.947600000000001</c:v>
                </c:pt>
                <c:pt idx="4">
                  <c:v>23.397900000000007</c:v>
                </c:pt>
                <c:pt idx="5">
                  <c:v>27.392600000000002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668984"/>
        <c:axId val="184669376"/>
      </c:scatterChart>
      <c:valAx>
        <c:axId val="184668984"/>
        <c:scaling>
          <c:orientation val="minMax"/>
          <c:max val="6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passenger trains</a:t>
                </a:r>
              </a:p>
            </c:rich>
          </c:tx>
          <c:layout>
            <c:manualLayout>
              <c:xMode val="edge"/>
              <c:yMode val="edge"/>
              <c:x val="0.29650456887333532"/>
              <c:y val="0.823478719571818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84669376"/>
        <c:crosses val="autoZero"/>
        <c:crossBetween val="midCat"/>
      </c:valAx>
      <c:valAx>
        <c:axId val="184669376"/>
        <c:scaling>
          <c:orientation val="minMax"/>
          <c:max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Freight departure delay cost ($000)</a:t>
                </a:r>
              </a:p>
            </c:rich>
          </c:tx>
          <c:layout>
            <c:manualLayout>
              <c:xMode val="edge"/>
              <c:yMode val="edge"/>
              <c:x val="0"/>
              <c:y val="4.565102156348102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84668984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"/>
          <c:y val="0.90085636354279242"/>
          <c:w val="1"/>
          <c:h val="7.9535793319952683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Sequential</c:v>
          </c:tx>
          <c:spPr>
            <a:ln w="28575"/>
          </c:spPr>
          <c:marker>
            <c:symbol val="diamond"/>
            <c:size val="4"/>
          </c:marker>
          <c:xVal>
            <c:numRef>
              <c:f>Sheet1!$B$9:$B$14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Sheet1!$G$9:$G$14</c:f>
              <c:numCache>
                <c:formatCode>General</c:formatCode>
                <c:ptCount val="6"/>
                <c:pt idx="0">
                  <c:v>179.31140000000005</c:v>
                </c:pt>
                <c:pt idx="1">
                  <c:v>56.109700000000011</c:v>
                </c:pt>
                <c:pt idx="2">
                  <c:v>50.040200000000006</c:v>
                </c:pt>
                <c:pt idx="3">
                  <c:v>49.094100000000012</c:v>
                </c:pt>
                <c:pt idx="4">
                  <c:v>48.091500000000003</c:v>
                </c:pt>
                <c:pt idx="5">
                  <c:v>44.072700000000012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700576"/>
        <c:axId val="184264224"/>
      </c:scatterChart>
      <c:valAx>
        <c:axId val="183700576"/>
        <c:scaling>
          <c:orientation val="minMax"/>
          <c:max val="6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+mj-lt"/>
                  </a:defRPr>
                </a:pPr>
                <a:r>
                  <a:rPr lang="en-US" sz="1400">
                    <a:latin typeface="+mj-lt"/>
                  </a:rPr>
                  <a:t>Number of passenger trains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+mj-lt"/>
              </a:defRPr>
            </a:pPr>
            <a:endParaRPr lang="en-US"/>
          </a:p>
        </c:txPr>
        <c:crossAx val="184264224"/>
        <c:crosses val="autoZero"/>
        <c:crossBetween val="midCat"/>
        <c:majorUnit val="1"/>
      </c:valAx>
      <c:valAx>
        <c:axId val="184264224"/>
        <c:scaling>
          <c:orientation val="minMax"/>
          <c:max val="180"/>
          <c:min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latin typeface="+mj-lt"/>
                  </a:defRPr>
                </a:pPr>
                <a:r>
                  <a:rPr lang="en-US" sz="1400">
                    <a:latin typeface="+mj-lt"/>
                  </a:rPr>
                  <a:t>Total pax schedule delay cost ($000)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+mj-lt"/>
              </a:defRPr>
            </a:pPr>
            <a:endParaRPr lang="en-US"/>
          </a:p>
        </c:txPr>
        <c:crossAx val="183700576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Sequential</c:v>
          </c:tx>
          <c:spPr>
            <a:ln w="28575"/>
          </c:spPr>
          <c:marker>
            <c:symbol val="diamond"/>
            <c:size val="4"/>
          </c:marker>
          <c:xVal>
            <c:numRef>
              <c:f>Sheet1!$B$9:$B$14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Sheet1!$H$9:$H$14</c:f>
              <c:numCache>
                <c:formatCode>General</c:formatCode>
                <c:ptCount val="6"/>
                <c:pt idx="0">
                  <c:v>227.55253807106601</c:v>
                </c:pt>
                <c:pt idx="1">
                  <c:v>56.964162436548222</c:v>
                </c:pt>
                <c:pt idx="2">
                  <c:v>44.049471830985929</c:v>
                </c:pt>
                <c:pt idx="3">
                  <c:v>38.901822503961952</c:v>
                </c:pt>
                <c:pt idx="4">
                  <c:v>35.052113702623913</c:v>
                </c:pt>
                <c:pt idx="5">
                  <c:v>29.981428571428562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266120"/>
        <c:axId val="183904528"/>
      </c:scatterChart>
      <c:valAx>
        <c:axId val="184266120"/>
        <c:scaling>
          <c:orientation val="minMax"/>
          <c:max val="6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+mj-lt"/>
                  </a:defRPr>
                </a:pPr>
                <a:r>
                  <a:rPr lang="en-US" sz="1400">
                    <a:latin typeface="+mj-lt"/>
                  </a:rPr>
                  <a:t>Number of passenger trains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+mj-lt"/>
              </a:defRPr>
            </a:pPr>
            <a:endParaRPr lang="en-US"/>
          </a:p>
        </c:txPr>
        <c:crossAx val="183904528"/>
        <c:crosses val="autoZero"/>
        <c:crossBetween val="midCat"/>
        <c:majorUnit val="1"/>
      </c:valAx>
      <c:valAx>
        <c:axId val="183904528"/>
        <c:scaling>
          <c:orientation val="minMax"/>
          <c:max val="250"/>
          <c:min val="2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latin typeface="+mj-lt"/>
                  </a:defRPr>
                </a:pPr>
                <a:r>
                  <a:rPr lang="en-US" sz="1400">
                    <a:latin typeface="+mj-lt"/>
                  </a:rPr>
                  <a:t>Schedule delay cost per pax ($)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+mj-lt"/>
              </a:defRPr>
            </a:pPr>
            <a:endParaRPr lang="en-US"/>
          </a:p>
        </c:txPr>
        <c:crossAx val="184266120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10592467937873"/>
          <c:y val="3.9457236406055612E-2"/>
          <c:w val="0.85785981118789356"/>
          <c:h val="0.70681851321615163"/>
        </c:manualLayout>
      </c:layout>
      <c:barChart>
        <c:barDir val="col"/>
        <c:grouping val="stacked"/>
        <c:varyColors val="0"/>
        <c:ser>
          <c:idx val="0"/>
          <c:order val="0"/>
          <c:tx>
            <c:v>Foregone demand</c:v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numRef>
              <c:f>Sheet2!$C$33:$C$39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Sheet2!$F$33:$F$39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29.71</c:v>
                </c:pt>
                <c:pt idx="4">
                  <c:v>29.71</c:v>
                </c:pt>
                <c:pt idx="5">
                  <c:v>29.71</c:v>
                </c:pt>
                <c:pt idx="6">
                  <c:v>59.42</c:v>
                </c:pt>
              </c:numCache>
            </c:numRef>
          </c:val>
        </c:ser>
        <c:ser>
          <c:idx val="1"/>
          <c:order val="1"/>
          <c:tx>
            <c:v>Late departure</c:v>
          </c:tx>
          <c:invertIfNegative val="0"/>
          <c:cat>
            <c:numRef>
              <c:f>Sheet2!$C$33:$C$39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Sheet2!$G$33:$G$39</c:f>
              <c:numCache>
                <c:formatCode>General</c:formatCode>
                <c:ptCount val="7"/>
                <c:pt idx="0">
                  <c:v>11.98</c:v>
                </c:pt>
                <c:pt idx="1">
                  <c:v>16.55</c:v>
                </c:pt>
                <c:pt idx="2">
                  <c:v>20.54</c:v>
                </c:pt>
                <c:pt idx="3">
                  <c:v>17.690000000000001</c:v>
                </c:pt>
                <c:pt idx="4">
                  <c:v>26.82</c:v>
                </c:pt>
                <c:pt idx="5">
                  <c:v>23.4</c:v>
                </c:pt>
                <c:pt idx="6">
                  <c:v>27.39</c:v>
                </c:pt>
              </c:numCache>
            </c:numRef>
          </c:val>
        </c:ser>
        <c:ser>
          <c:idx val="2"/>
          <c:order val="2"/>
          <c:tx>
            <c:v>En-route delay</c:v>
          </c:tx>
          <c:invertIfNegative val="0"/>
          <c:cat>
            <c:numRef>
              <c:f>Sheet2!$C$33:$C$39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Sheet2!$H$33:$H$39</c:f>
              <c:numCache>
                <c:formatCode>General</c:formatCode>
                <c:ptCount val="7"/>
                <c:pt idx="0">
                  <c:v>0</c:v>
                </c:pt>
                <c:pt idx="1">
                  <c:v>1.6900000000000004</c:v>
                </c:pt>
                <c:pt idx="2">
                  <c:v>10.11</c:v>
                </c:pt>
                <c:pt idx="3">
                  <c:v>14.33</c:v>
                </c:pt>
                <c:pt idx="4">
                  <c:v>17.7</c:v>
                </c:pt>
                <c:pt idx="5">
                  <c:v>26.130000000000006</c:v>
                </c:pt>
                <c:pt idx="6">
                  <c:v>36.24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83909016"/>
        <c:axId val="183909400"/>
      </c:barChart>
      <c:catAx>
        <c:axId val="183909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+mj-lt"/>
                  </a:defRPr>
                </a:pPr>
                <a:r>
                  <a:rPr lang="en-US" sz="1400">
                    <a:latin typeface="+mj-lt"/>
                  </a:rPr>
                  <a:t>Number of passenger trains</a:t>
                </a:r>
              </a:p>
            </c:rich>
          </c:tx>
          <c:overlay val="0"/>
        </c:title>
        <c:numFmt formatCode="General" sourceLinked="1"/>
        <c:majorTickMark val="none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+mj-lt"/>
              </a:defRPr>
            </a:pPr>
            <a:endParaRPr lang="en-US"/>
          </a:p>
        </c:txPr>
        <c:crossAx val="183909400"/>
        <c:crosses val="autoZero"/>
        <c:auto val="1"/>
        <c:lblAlgn val="ctr"/>
        <c:lblOffset val="100"/>
        <c:noMultiLvlLbl val="0"/>
      </c:catAx>
      <c:valAx>
        <c:axId val="1839094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ysClr val="windowText" lastClr="000000"/>
                    </a:solidFill>
                    <a:latin typeface="+mj-lt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  <a:latin typeface="+mj-lt"/>
                  </a:rPr>
                  <a:t>Cost ($000)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+mj-lt"/>
              </a:defRPr>
            </a:pPr>
            <a:endParaRPr lang="en-US"/>
          </a:p>
        </c:txPr>
        <c:crossAx val="183909016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40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Sheet1!$C$35</c:f>
              <c:strCache>
                <c:ptCount val="1"/>
                <c:pt idx="0">
                  <c:v>Marginal passenger schedule delay cost change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Sheet1!$D$35:$H$35</c:f>
              <c:numCache>
                <c:formatCode>General</c:formatCode>
                <c:ptCount val="5"/>
                <c:pt idx="0">
                  <c:v>-151.23374999999999</c:v>
                </c:pt>
                <c:pt idx="1">
                  <c:v>-13.685772592407201</c:v>
                </c:pt>
                <c:pt idx="2">
                  <c:v>-6.16621498404053</c:v>
                </c:pt>
                <c:pt idx="3">
                  <c:v>-5.0872626170685704</c:v>
                </c:pt>
                <c:pt idx="4">
                  <c:v>-7.1961428571428403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Sheet1!$C$36</c:f>
              <c:strCache>
                <c:ptCount val="1"/>
                <c:pt idx="0">
                  <c:v>Marginal freight cost change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Sheet1!$D$36:$H$36</c:f>
              <c:numCache>
                <c:formatCode>General</c:formatCode>
                <c:ptCount val="5"/>
                <c:pt idx="0">
                  <c:v>12.409999999999997</c:v>
                </c:pt>
                <c:pt idx="1">
                  <c:v>31.080000000000005</c:v>
                </c:pt>
                <c:pt idx="2">
                  <c:v>12.5</c:v>
                </c:pt>
                <c:pt idx="3">
                  <c:v>5.0099999999999909</c:v>
                </c:pt>
                <c:pt idx="4">
                  <c:v>43.810000000000016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Sheet1!$C$37</c:f>
              <c:strCache>
                <c:ptCount val="1"/>
                <c:pt idx="0">
                  <c:v>Marginal total cost change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Sheet1!$D$37:$H$37</c:f>
              <c:numCache>
                <c:formatCode>General</c:formatCode>
                <c:ptCount val="5"/>
                <c:pt idx="0">
                  <c:v>-138.82374999999999</c:v>
                </c:pt>
                <c:pt idx="1">
                  <c:v>17.394227407592805</c:v>
                </c:pt>
                <c:pt idx="2">
                  <c:v>6.33378501595947</c:v>
                </c:pt>
                <c:pt idx="3">
                  <c:v>-7.7262617068579509E-2</c:v>
                </c:pt>
                <c:pt idx="4">
                  <c:v>36.613857142857178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367544"/>
        <c:axId val="110753032"/>
      </c:lineChart>
      <c:catAx>
        <c:axId val="184367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753032"/>
        <c:crosses val="autoZero"/>
        <c:auto val="1"/>
        <c:lblAlgn val="ctr"/>
        <c:lblOffset val="100"/>
        <c:noMultiLvlLbl val="0"/>
      </c:catAx>
      <c:valAx>
        <c:axId val="110753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67544"/>
        <c:crosses val="autoZero"/>
        <c:crossBetween val="between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'Heterogeniety new'!$AH$20</c:f>
              <c:strCache>
                <c:ptCount val="1"/>
                <c:pt idx="0">
                  <c:v>120 mph</c:v>
                </c:pt>
              </c:strCache>
            </c:strRef>
          </c:tx>
          <c:spPr>
            <a:ln w="28575">
              <a:prstDash val="lgDashDotDot"/>
            </a:ln>
          </c:spPr>
          <c:marker>
            <c:symbol val="diamond"/>
            <c:size val="4"/>
          </c:marker>
          <c:xVal>
            <c:numRef>
              <c:f>'Heterogeniety new'!$AI$19:$AO$19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 formatCode="#,##0.0">
                  <c:v>3</c:v>
                </c:pt>
                <c:pt idx="4">
                  <c:v>4</c:v>
                </c:pt>
                <c:pt idx="5">
                  <c:v>5</c:v>
                </c:pt>
                <c:pt idx="6" formatCode="#,##0.0">
                  <c:v>6</c:v>
                </c:pt>
              </c:numCache>
            </c:numRef>
          </c:xVal>
          <c:yVal>
            <c:numRef>
              <c:f>'Heterogeniety new'!$AS$20:$AY$20</c:f>
              <c:numCache>
                <c:formatCode>General</c:formatCode>
                <c:ptCount val="7"/>
                <c:pt idx="0">
                  <c:v>0</c:v>
                </c:pt>
                <c:pt idx="1">
                  <c:v>1.4135999999999993</c:v>
                </c:pt>
                <c:pt idx="2">
                  <c:v>5.7068000000000003</c:v>
                </c:pt>
                <c:pt idx="3">
                  <c:v>6.8481999999999985</c:v>
                </c:pt>
                <c:pt idx="4">
                  <c:v>10.272</c:v>
                </c:pt>
                <c:pt idx="5">
                  <c:v>62.847999999999999</c:v>
                </c:pt>
                <c:pt idx="6">
                  <c:v>43.979000000000006</c:v>
                </c:pt>
              </c:numCache>
            </c:numRef>
          </c:yVal>
          <c:smooth val="0"/>
        </c:ser>
        <c:ser>
          <c:idx val="4"/>
          <c:order val="1"/>
          <c:tx>
            <c:strRef>
              <c:f>'Heterogeniety new'!$AR$21</c:f>
              <c:strCache>
                <c:ptCount val="1"/>
                <c:pt idx="0">
                  <c:v>75 mph</c:v>
                </c:pt>
              </c:strCache>
            </c:strRef>
          </c:tx>
          <c:spPr>
            <a:ln w="28575">
              <a:prstDash val="lgDash"/>
            </a:ln>
          </c:spPr>
          <c:marker>
            <c:symbol val="star"/>
            <c:size val="4"/>
          </c:marker>
          <c:xVal>
            <c:numRef>
              <c:f>'Heterogeniety new'!$AS$19:$AY$19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 formatCode="#,##0.0">
                  <c:v>3</c:v>
                </c:pt>
                <c:pt idx="4">
                  <c:v>4</c:v>
                </c:pt>
                <c:pt idx="5">
                  <c:v>5</c:v>
                </c:pt>
                <c:pt idx="6" formatCode="#,##0.0">
                  <c:v>6</c:v>
                </c:pt>
              </c:numCache>
            </c:numRef>
          </c:xVal>
          <c:yVal>
            <c:numRef>
              <c:f>'Heterogeniety new'!$AS$21:$AY$21</c:f>
              <c:numCache>
                <c:formatCode>General</c:formatCode>
                <c:ptCount val="7"/>
                <c:pt idx="0">
                  <c:v>0</c:v>
                </c:pt>
                <c:pt idx="1">
                  <c:v>3.367</c:v>
                </c:pt>
                <c:pt idx="2">
                  <c:v>6.5497000000000014</c:v>
                </c:pt>
                <c:pt idx="3">
                  <c:v>11.931700000000001</c:v>
                </c:pt>
                <c:pt idx="4">
                  <c:v>17.34190000000001</c:v>
                </c:pt>
                <c:pt idx="5">
                  <c:v>13.921000000000001</c:v>
                </c:pt>
                <c:pt idx="6">
                  <c:v>15.132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'Heterogeniety new'!$AH$22</c:f>
              <c:strCache>
                <c:ptCount val="1"/>
                <c:pt idx="0">
                  <c:v>60 mph</c:v>
                </c:pt>
              </c:strCache>
            </c:strRef>
          </c:tx>
          <c:spPr>
            <a:ln w="28575">
              <a:prstDash val="dashDot"/>
            </a:ln>
          </c:spPr>
          <c:marker>
            <c:symbol val="square"/>
            <c:size val="4"/>
          </c:marker>
          <c:xVal>
            <c:numRef>
              <c:f>'Heterogeniety new'!$AS$19:$AY$19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 formatCode="#,##0.0">
                  <c:v>3</c:v>
                </c:pt>
                <c:pt idx="4">
                  <c:v>4</c:v>
                </c:pt>
                <c:pt idx="5">
                  <c:v>5</c:v>
                </c:pt>
                <c:pt idx="6" formatCode="#,##0.0">
                  <c:v>6</c:v>
                </c:pt>
              </c:numCache>
            </c:numRef>
          </c:xVal>
          <c:yVal>
            <c:numRef>
              <c:f>'Heterogeniety new'!$AS$22:$AY$22</c:f>
              <c:numCache>
                <c:formatCode>General</c:formatCode>
                <c:ptCount val="7"/>
                <c:pt idx="0">
                  <c:v>11.984</c:v>
                </c:pt>
                <c:pt idx="1">
                  <c:v>18.236000000000001</c:v>
                </c:pt>
                <c:pt idx="2">
                  <c:v>30.657999999999998</c:v>
                </c:pt>
                <c:pt idx="3">
                  <c:v>61.732000000000014</c:v>
                </c:pt>
                <c:pt idx="4">
                  <c:v>74.233999999999995</c:v>
                </c:pt>
                <c:pt idx="5">
                  <c:v>79.239000000000004</c:v>
                </c:pt>
                <c:pt idx="6">
                  <c:v>123.054</c:v>
                </c:pt>
              </c:numCache>
            </c:numRef>
          </c:yVal>
          <c:smooth val="0"/>
        </c:ser>
        <c:ser>
          <c:idx val="5"/>
          <c:order val="3"/>
          <c:tx>
            <c:strRef>
              <c:f>'Heterogeniety new'!$AR$23</c:f>
              <c:strCache>
                <c:ptCount val="1"/>
                <c:pt idx="0">
                  <c:v>40 mph</c:v>
                </c:pt>
              </c:strCache>
            </c:strRef>
          </c:tx>
          <c:spPr>
            <a:ln w="28575">
              <a:prstDash val="sysDash"/>
            </a:ln>
          </c:spPr>
          <c:marker>
            <c:symbol val="circle"/>
            <c:size val="4"/>
          </c:marker>
          <c:xVal>
            <c:numRef>
              <c:f>'Heterogeniety new'!$AS$19:$AY$19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 formatCode="#,##0.0">
                  <c:v>3</c:v>
                </c:pt>
                <c:pt idx="4">
                  <c:v>4</c:v>
                </c:pt>
                <c:pt idx="5">
                  <c:v>5</c:v>
                </c:pt>
                <c:pt idx="6" formatCode="#,##0.0">
                  <c:v>6</c:v>
                </c:pt>
              </c:numCache>
            </c:numRef>
          </c:xVal>
          <c:yVal>
            <c:numRef>
              <c:f>'Heterogeniety new'!$AS$23:$AY$23</c:f>
              <c:numCache>
                <c:formatCode>General</c:formatCode>
                <c:ptCount val="7"/>
                <c:pt idx="0">
                  <c:v>29.712</c:v>
                </c:pt>
                <c:pt idx="1">
                  <c:v>54.941600000000001</c:v>
                </c:pt>
                <c:pt idx="2">
                  <c:v>96.584200000000024</c:v>
                </c:pt>
                <c:pt idx="3">
                  <c:v>139.51399999999998</c:v>
                </c:pt>
                <c:pt idx="4">
                  <c:v>149.11199999999999</c:v>
                </c:pt>
                <c:pt idx="5">
                  <c:v>187.57</c:v>
                </c:pt>
                <c:pt idx="6">
                  <c:v>243.86200000000005</c:v>
                </c:pt>
              </c:numCache>
            </c:numRef>
          </c:yVal>
          <c:smooth val="0"/>
        </c:ser>
        <c:ser>
          <c:idx val="2"/>
          <c:order val="4"/>
          <c:tx>
            <c:strRef>
              <c:f>'Heterogeniety new'!$AH$24</c:f>
              <c:strCache>
                <c:ptCount val="1"/>
                <c:pt idx="0">
                  <c:v>24 mph</c:v>
                </c:pt>
              </c:strCache>
            </c:strRef>
          </c:tx>
          <c:spPr>
            <a:ln w="28575">
              <a:prstDash val="dash"/>
            </a:ln>
          </c:spPr>
          <c:marker>
            <c:symbol val="triangle"/>
            <c:size val="4"/>
          </c:marker>
          <c:xVal>
            <c:numRef>
              <c:f>'Heterogeniety new'!$AS$19:$AY$19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 formatCode="#,##0.0">
                  <c:v>3</c:v>
                </c:pt>
                <c:pt idx="4">
                  <c:v>4</c:v>
                </c:pt>
                <c:pt idx="5">
                  <c:v>5</c:v>
                </c:pt>
                <c:pt idx="6" formatCode="#,##0.0">
                  <c:v>6</c:v>
                </c:pt>
              </c:numCache>
            </c:numRef>
          </c:xVal>
          <c:yVal>
            <c:numRef>
              <c:f>'Heterogeniety new'!$AS$24:$AY$24</c:f>
              <c:numCache>
                <c:formatCode>General</c:formatCode>
                <c:ptCount val="7"/>
                <c:pt idx="0">
                  <c:v>164.38900000000001</c:v>
                </c:pt>
                <c:pt idx="1">
                  <c:v>228.43200000000004</c:v>
                </c:pt>
                <c:pt idx="2">
                  <c:v>277.2759999999999</c:v>
                </c:pt>
                <c:pt idx="3">
                  <c:v>313.678</c:v>
                </c:pt>
                <c:pt idx="4">
                  <c:v>353.19200000000001</c:v>
                </c:pt>
                <c:pt idx="5">
                  <c:v>393.53399999999988</c:v>
                </c:pt>
                <c:pt idx="6">
                  <c:v>392.62400000000002</c:v>
                </c:pt>
              </c:numCache>
            </c:numRef>
          </c:yVal>
          <c:smooth val="0"/>
        </c:ser>
        <c:ser>
          <c:idx val="3"/>
          <c:order val="5"/>
          <c:tx>
            <c:strRef>
              <c:f>'Heterogeniety new'!$AH$25</c:f>
              <c:strCache>
                <c:ptCount val="1"/>
                <c:pt idx="0">
                  <c:v>12 mph</c:v>
                </c:pt>
              </c:strCache>
            </c:strRef>
          </c:tx>
          <c:spPr>
            <a:ln w="28575"/>
          </c:spPr>
          <c:marker>
            <c:symbol val="x"/>
            <c:size val="4"/>
          </c:marker>
          <c:xVal>
            <c:numRef>
              <c:f>'Heterogeniety new'!$AS$19:$AY$19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 formatCode="#,##0.0">
                  <c:v>3</c:v>
                </c:pt>
                <c:pt idx="4">
                  <c:v>4</c:v>
                </c:pt>
                <c:pt idx="5">
                  <c:v>5</c:v>
                </c:pt>
                <c:pt idx="6" formatCode="#,##0.0">
                  <c:v>6</c:v>
                </c:pt>
              </c:numCache>
            </c:numRef>
          </c:xVal>
          <c:yVal>
            <c:numRef>
              <c:f>'Heterogeniety new'!$AS$25:$AY$25</c:f>
              <c:numCache>
                <c:formatCode>General</c:formatCode>
                <c:ptCount val="7"/>
                <c:pt idx="0">
                  <c:v>346.33199999999988</c:v>
                </c:pt>
                <c:pt idx="1">
                  <c:v>414.74599999999987</c:v>
                </c:pt>
                <c:pt idx="2">
                  <c:v>402.10599999999999</c:v>
                </c:pt>
                <c:pt idx="3">
                  <c:v>432.57799999999986</c:v>
                </c:pt>
                <c:pt idx="4">
                  <c:v>445.68</c:v>
                </c:pt>
                <c:pt idx="5">
                  <c:v>445.68</c:v>
                </c:pt>
                <c:pt idx="6">
                  <c:v>445.68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754600"/>
        <c:axId val="110755776"/>
      </c:scatterChart>
      <c:valAx>
        <c:axId val="110754600"/>
        <c:scaling>
          <c:orientation val="minMax"/>
          <c:max val="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passenger trains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0755776"/>
        <c:crosses val="autoZero"/>
        <c:crossBetween val="midCat"/>
        <c:majorUnit val="1"/>
      </c:valAx>
      <c:valAx>
        <c:axId val="1107557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 freight side cost ($000)</a:t>
                </a:r>
              </a:p>
            </c:rich>
          </c:tx>
          <c:overlay val="0"/>
        </c:title>
        <c:numFmt formatCode="#,##0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110754600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60043324404753"/>
          <c:y val="4.6235390096624356E-2"/>
          <c:w val="0.79263931970624857"/>
          <c:h val="0.647849227179947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'Heterogeniety new'!$AH$20</c:f>
              <c:strCache>
                <c:ptCount val="1"/>
                <c:pt idx="0">
                  <c:v>120 mph</c:v>
                </c:pt>
              </c:strCache>
            </c:strRef>
          </c:tx>
          <c:spPr>
            <a:ln w="19050">
              <a:prstDash val="lgDashDotDot"/>
            </a:ln>
          </c:spPr>
          <c:invertIfNegative val="0"/>
          <c:cat>
            <c:numRef>
              <c:f>'Heterogeniety new'!$AI$19:$AO$19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'Heterogeniety new'!$D$20:$J$20</c:f>
              <c:numCache>
                <c:formatCode>General</c:formatCode>
                <c:ptCount val="7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26</c:v>
                </c:pt>
                <c:pt idx="6">
                  <c:v>28</c:v>
                </c:pt>
              </c:numCache>
            </c:numRef>
          </c:val>
        </c:ser>
        <c:ser>
          <c:idx val="4"/>
          <c:order val="1"/>
          <c:tx>
            <c:strRef>
              <c:f>'Heterogeniety new'!$AH$21</c:f>
              <c:strCache>
                <c:ptCount val="1"/>
                <c:pt idx="0">
                  <c:v>75 mph</c:v>
                </c:pt>
              </c:strCache>
            </c:strRef>
          </c:tx>
          <c:spPr>
            <a:ln w="19050"/>
          </c:spPr>
          <c:invertIfNegative val="0"/>
          <c:cat>
            <c:numRef>
              <c:f>'Heterogeniety new'!$AI$19:$AO$19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'Heterogeniety new'!$D$21:$J$21</c:f>
              <c:numCache>
                <c:formatCode>General</c:formatCode>
                <c:ptCount val="7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</c:numCache>
            </c:numRef>
          </c:val>
        </c:ser>
        <c:ser>
          <c:idx val="1"/>
          <c:order val="2"/>
          <c:tx>
            <c:strRef>
              <c:f>'Heterogeniety new'!$AH$22</c:f>
              <c:strCache>
                <c:ptCount val="1"/>
                <c:pt idx="0">
                  <c:v>60 mph</c:v>
                </c:pt>
              </c:strCache>
            </c:strRef>
          </c:tx>
          <c:spPr>
            <a:ln w="19050">
              <a:prstDash val="dashDot"/>
            </a:ln>
          </c:spPr>
          <c:invertIfNegative val="0"/>
          <c:cat>
            <c:numRef>
              <c:f>'Heterogeniety new'!$AI$19:$AO$19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'Heterogeniety new'!$D$22:$J$22</c:f>
              <c:numCache>
                <c:formatCode>General</c:formatCode>
                <c:ptCount val="7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28</c:v>
                </c:pt>
                <c:pt idx="4">
                  <c:v>28</c:v>
                </c:pt>
                <c:pt idx="5">
                  <c:v>28</c:v>
                </c:pt>
                <c:pt idx="6">
                  <c:v>26</c:v>
                </c:pt>
              </c:numCache>
            </c:numRef>
          </c:val>
        </c:ser>
        <c:ser>
          <c:idx val="5"/>
          <c:order val="3"/>
          <c:tx>
            <c:strRef>
              <c:f>'Heterogeniety new'!$AH$23</c:f>
              <c:strCache>
                <c:ptCount val="1"/>
                <c:pt idx="0">
                  <c:v>40 mph</c:v>
                </c:pt>
              </c:strCache>
            </c:strRef>
          </c:tx>
          <c:spPr>
            <a:ln w="19050">
              <a:prstDash val="sysDash"/>
            </a:ln>
          </c:spPr>
          <c:invertIfNegative val="0"/>
          <c:cat>
            <c:numRef>
              <c:f>'Heterogeniety new'!$AI$19:$AO$19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'Heterogeniety new'!$D$23:$J$23</c:f>
              <c:numCache>
                <c:formatCode>General</c:formatCode>
                <c:ptCount val="7"/>
                <c:pt idx="0">
                  <c:v>28</c:v>
                </c:pt>
                <c:pt idx="1">
                  <c:v>28</c:v>
                </c:pt>
                <c:pt idx="2">
                  <c:v>28</c:v>
                </c:pt>
                <c:pt idx="3">
                  <c:v>24</c:v>
                </c:pt>
                <c:pt idx="4">
                  <c:v>24</c:v>
                </c:pt>
                <c:pt idx="5">
                  <c:v>22</c:v>
                </c:pt>
                <c:pt idx="6">
                  <c:v>18</c:v>
                </c:pt>
              </c:numCache>
            </c:numRef>
          </c:val>
        </c:ser>
        <c:ser>
          <c:idx val="2"/>
          <c:order val="4"/>
          <c:tx>
            <c:strRef>
              <c:f>'Heterogeniety new'!$AH$24</c:f>
              <c:strCache>
                <c:ptCount val="1"/>
                <c:pt idx="0">
                  <c:v>24 mph</c:v>
                </c:pt>
              </c:strCache>
            </c:strRef>
          </c:tx>
          <c:spPr>
            <a:ln w="19050">
              <a:prstDash val="dash"/>
            </a:ln>
          </c:spPr>
          <c:invertIfNegative val="0"/>
          <c:cat>
            <c:numRef>
              <c:f>'Heterogeniety new'!$AI$19:$AO$19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'Heterogeniety new'!$D$24:$J$24</c:f>
              <c:numCache>
                <c:formatCode>General</c:formatCode>
                <c:ptCount val="7"/>
                <c:pt idx="0">
                  <c:v>22</c:v>
                </c:pt>
                <c:pt idx="1">
                  <c:v>18</c:v>
                </c:pt>
                <c:pt idx="2">
                  <c:v>14</c:v>
                </c:pt>
                <c:pt idx="3">
                  <c:v>12</c:v>
                </c:pt>
                <c:pt idx="4">
                  <c:v>8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</c:ser>
        <c:ser>
          <c:idx val="3"/>
          <c:order val="5"/>
          <c:tx>
            <c:strRef>
              <c:f>'Heterogeniety new'!$AH$25</c:f>
              <c:strCache>
                <c:ptCount val="1"/>
                <c:pt idx="0">
                  <c:v>12 mph</c:v>
                </c:pt>
              </c:strCache>
            </c:strRef>
          </c:tx>
          <c:spPr>
            <a:ln w="19050"/>
          </c:spPr>
          <c:invertIfNegative val="0"/>
          <c:cat>
            <c:numRef>
              <c:f>'Heterogeniety new'!$AI$19:$AO$19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'Heterogeniety new'!$D$25:$J$25</c:f>
              <c:numCache>
                <c:formatCode>General</c:formatCode>
                <c:ptCount val="7"/>
                <c:pt idx="0">
                  <c:v>8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756560"/>
        <c:axId val="110756952"/>
      </c:barChart>
      <c:catAx>
        <c:axId val="110756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passenger trains</a:t>
                </a:r>
              </a:p>
            </c:rich>
          </c:tx>
          <c:overlay val="0"/>
        </c:title>
        <c:numFmt formatCode="General" sourceLinked="1"/>
        <c:majorTickMark val="none"/>
        <c:minorTickMark val="out"/>
        <c:tickLblPos val="nextTo"/>
        <c:spPr>
          <a:ln>
            <a:solidFill>
              <a:schemeClr val="tx1"/>
            </a:solidFill>
          </a:ln>
        </c:spPr>
        <c:crossAx val="110756952"/>
        <c:crosses val="autoZero"/>
        <c:auto val="1"/>
        <c:lblAlgn val="ctr"/>
        <c:lblOffset val="100"/>
        <c:noMultiLvlLbl val="0"/>
      </c:catAx>
      <c:valAx>
        <c:axId val="110756952"/>
        <c:scaling>
          <c:orientation val="minMax"/>
          <c:max val="3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running freight trains</a:t>
                </a:r>
              </a:p>
            </c:rich>
          </c:tx>
          <c:layout>
            <c:manualLayout>
              <c:xMode val="edge"/>
              <c:yMode val="edge"/>
              <c:x val="1.2132764654418201E-2"/>
              <c:y val="9.1014216972878398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</c:spPr>
        <c:crossAx val="110756560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14692899788422101"/>
          <c:y val="0.85108234576737718"/>
          <c:w val="0.79898989898990003"/>
          <c:h val="0.1249492961107134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10196452716145"/>
          <c:y val="4.6314515008787159E-2"/>
          <c:w val="0.80288614491370369"/>
          <c:h val="0.63726750328959081"/>
        </c:manualLayout>
      </c:layout>
      <c:scatterChart>
        <c:scatterStyle val="lineMarker"/>
        <c:varyColors val="0"/>
        <c:ser>
          <c:idx val="0"/>
          <c:order val="0"/>
          <c:tx>
            <c:strRef>
              <c:f>'Heterogeniety new'!$X$30</c:f>
              <c:strCache>
                <c:ptCount val="1"/>
                <c:pt idx="0">
                  <c:v>120 mph</c:v>
                </c:pt>
              </c:strCache>
            </c:strRef>
          </c:tx>
          <c:spPr>
            <a:ln w="28575">
              <a:prstDash val="lgDashDotDot"/>
            </a:ln>
          </c:spPr>
          <c:marker>
            <c:symbol val="diamond"/>
            <c:size val="4"/>
          </c:marker>
          <c:xVal>
            <c:numRef>
              <c:f>'Heterogeniety new'!$Y$29:$AE$29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 formatCode="#,##0.0">
                  <c:v>3</c:v>
                </c:pt>
                <c:pt idx="4">
                  <c:v>4</c:v>
                </c:pt>
                <c:pt idx="5">
                  <c:v>5</c:v>
                </c:pt>
                <c:pt idx="6" formatCode="#,##0.0">
                  <c:v>6</c:v>
                </c:pt>
              </c:numCache>
            </c:numRef>
          </c:xVal>
          <c:yVal>
            <c:numRef>
              <c:f>'Heterogeniety new'!$Y$30:$AE$30</c:f>
              <c:numCache>
                <c:formatCode>General</c:formatCode>
                <c:ptCount val="7"/>
                <c:pt idx="0">
                  <c:v>0</c:v>
                </c:pt>
                <c:pt idx="1">
                  <c:v>28.096666666666664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yVal>
          <c:smooth val="0"/>
        </c:ser>
        <c:ser>
          <c:idx val="4"/>
          <c:order val="1"/>
          <c:tx>
            <c:strRef>
              <c:f>'Heterogeniety new'!$X$31</c:f>
              <c:strCache>
                <c:ptCount val="1"/>
                <c:pt idx="0">
                  <c:v>75 mph</c:v>
                </c:pt>
              </c:strCache>
            </c:strRef>
          </c:tx>
          <c:spPr>
            <a:ln w="28575">
              <a:prstDash val="lgDash"/>
            </a:ln>
          </c:spPr>
          <c:marker>
            <c:symbol val="star"/>
            <c:size val="4"/>
          </c:marker>
          <c:xVal>
            <c:numRef>
              <c:f>'Heterogeniety new'!$Y$29:$AE$29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 formatCode="#,##0.0">
                  <c:v>3</c:v>
                </c:pt>
                <c:pt idx="4">
                  <c:v>4</c:v>
                </c:pt>
                <c:pt idx="5">
                  <c:v>5</c:v>
                </c:pt>
                <c:pt idx="6" formatCode="#,##0.0">
                  <c:v>6</c:v>
                </c:pt>
              </c:numCache>
            </c:numRef>
          </c:xVal>
          <c:yVal>
            <c:numRef>
              <c:f>'Heterogeniety new'!$Y$31:$AE$31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28.096666666666664</c:v>
                </c:pt>
                <c:pt idx="3">
                  <c:v>112.38333333333331</c:v>
                </c:pt>
                <c:pt idx="4">
                  <c:v>258.47999999999985</c:v>
                </c:pt>
                <c:pt idx="5">
                  <c:v>129.23333333333341</c:v>
                </c:pt>
                <c:pt idx="6">
                  <c:v>101.1333333333333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'Heterogeniety new'!$X$32</c:f>
              <c:strCache>
                <c:ptCount val="1"/>
                <c:pt idx="0">
                  <c:v>60 mph</c:v>
                </c:pt>
              </c:strCache>
            </c:strRef>
          </c:tx>
          <c:spPr>
            <a:ln w="28575">
              <a:prstDash val="dashDot"/>
            </a:ln>
          </c:spPr>
          <c:marker>
            <c:symbol val="square"/>
            <c:size val="4"/>
          </c:marker>
          <c:xVal>
            <c:numRef>
              <c:f>'Heterogeniety new'!$Y$29:$AE$29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 formatCode="#,##0.0">
                  <c:v>3</c:v>
                </c:pt>
                <c:pt idx="4">
                  <c:v>4</c:v>
                </c:pt>
                <c:pt idx="5">
                  <c:v>5</c:v>
                </c:pt>
                <c:pt idx="6" formatCode="#,##0.0">
                  <c:v>6</c:v>
                </c:pt>
              </c:numCache>
            </c:numRef>
          </c:xVal>
          <c:yVal>
            <c:numRef>
              <c:f>'Heterogeniety new'!$Y$32:$AE$32</c:f>
              <c:numCache>
                <c:formatCode>General</c:formatCode>
                <c:ptCount val="7"/>
                <c:pt idx="0">
                  <c:v>0</c:v>
                </c:pt>
                <c:pt idx="1">
                  <c:v>56.2</c:v>
                </c:pt>
                <c:pt idx="2">
                  <c:v>337.13333333333338</c:v>
                </c:pt>
                <c:pt idx="3">
                  <c:v>511.75000000000006</c:v>
                </c:pt>
                <c:pt idx="4">
                  <c:v>632.14285714285711</c:v>
                </c:pt>
                <c:pt idx="5">
                  <c:v>933.17857142857179</c:v>
                </c:pt>
                <c:pt idx="6">
                  <c:v>1393.8461538461545</c:v>
                </c:pt>
              </c:numCache>
            </c:numRef>
          </c:yVal>
          <c:smooth val="0"/>
        </c:ser>
        <c:ser>
          <c:idx val="5"/>
          <c:order val="3"/>
          <c:tx>
            <c:strRef>
              <c:f>'Heterogeniety new'!$X$33</c:f>
              <c:strCache>
                <c:ptCount val="1"/>
                <c:pt idx="0">
                  <c:v>40 mph</c:v>
                </c:pt>
              </c:strCache>
            </c:strRef>
          </c:tx>
          <c:spPr>
            <a:ln w="28575">
              <a:prstDash val="sysDash"/>
            </a:ln>
          </c:spPr>
          <c:marker>
            <c:symbol val="circle"/>
            <c:size val="4"/>
          </c:marker>
          <c:xVal>
            <c:numRef>
              <c:f>'Heterogeniety new'!$Y$29:$AE$29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 formatCode="#,##0.0">
                  <c:v>3</c:v>
                </c:pt>
                <c:pt idx="4">
                  <c:v>4</c:v>
                </c:pt>
                <c:pt idx="5">
                  <c:v>5</c:v>
                </c:pt>
                <c:pt idx="6" formatCode="#,##0.0">
                  <c:v>6</c:v>
                </c:pt>
              </c:numCache>
            </c:numRef>
          </c:xVal>
          <c:yVal>
            <c:numRef>
              <c:f>'Heterogeniety new'!$Y$33:$AE$33</c:f>
              <c:numCache>
                <c:formatCode>General</c:formatCode>
                <c:ptCount val="7"/>
                <c:pt idx="0">
                  <c:v>0</c:v>
                </c:pt>
                <c:pt idx="1">
                  <c:v>379.28928571428565</c:v>
                </c:pt>
                <c:pt idx="2">
                  <c:v>1071.6464285714278</c:v>
                </c:pt>
                <c:pt idx="3">
                  <c:v>948.20833333333383</c:v>
                </c:pt>
                <c:pt idx="4">
                  <c:v>1376.6666666666667</c:v>
                </c:pt>
                <c:pt idx="5">
                  <c:v>1463.5454545454545</c:v>
                </c:pt>
                <c:pt idx="6">
                  <c:v>2369.4444444444443</c:v>
                </c:pt>
              </c:numCache>
            </c:numRef>
          </c:yVal>
          <c:smooth val="0"/>
        </c:ser>
        <c:ser>
          <c:idx val="2"/>
          <c:order val="4"/>
          <c:tx>
            <c:strRef>
              <c:f>'Heterogeniety new'!$X$34</c:f>
              <c:strCache>
                <c:ptCount val="1"/>
                <c:pt idx="0">
                  <c:v>24 mph</c:v>
                </c:pt>
              </c:strCache>
            </c:strRef>
          </c:tx>
          <c:spPr>
            <a:ln w="28575">
              <a:prstDash val="dash"/>
            </a:ln>
          </c:spPr>
          <c:marker>
            <c:symbol val="triangle"/>
            <c:size val="4"/>
          </c:marker>
          <c:xVal>
            <c:numRef>
              <c:f>'Heterogeniety new'!$Y$29:$AE$29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 formatCode="#,##0.0">
                  <c:v>3</c:v>
                </c:pt>
                <c:pt idx="4">
                  <c:v>4</c:v>
                </c:pt>
                <c:pt idx="5">
                  <c:v>5</c:v>
                </c:pt>
                <c:pt idx="6" formatCode="#,##0.0">
                  <c:v>6</c:v>
                </c:pt>
              </c:numCache>
            </c:numRef>
          </c:xVal>
          <c:yVal>
            <c:numRef>
              <c:f>'Heterogeniety new'!$Y$34:$AE$34</c:f>
              <c:numCache>
                <c:formatCode>General</c:formatCode>
                <c:ptCount val="7"/>
                <c:pt idx="0">
                  <c:v>1992.2272727272732</c:v>
                </c:pt>
                <c:pt idx="1">
                  <c:v>2247.7777777777778</c:v>
                </c:pt>
                <c:pt idx="2">
                  <c:v>2317.8571428571449</c:v>
                </c:pt>
                <c:pt idx="3">
                  <c:v>3546.6666666666652</c:v>
                </c:pt>
                <c:pt idx="4">
                  <c:v>2581.25</c:v>
                </c:pt>
                <c:pt idx="5">
                  <c:v>4073.3333333333358</c:v>
                </c:pt>
                <c:pt idx="6">
                  <c:v>4776.6666666666724</c:v>
                </c:pt>
              </c:numCache>
            </c:numRef>
          </c:yVal>
          <c:smooth val="0"/>
        </c:ser>
        <c:ser>
          <c:idx val="3"/>
          <c:order val="5"/>
          <c:tx>
            <c:strRef>
              <c:f>'Heterogeniety new'!$X$35</c:f>
              <c:strCache>
                <c:ptCount val="1"/>
                <c:pt idx="0">
                  <c:v>12 mph</c:v>
                </c:pt>
              </c:strCache>
            </c:strRef>
          </c:tx>
          <c:spPr>
            <a:ln w="28575"/>
          </c:spPr>
          <c:marker>
            <c:symbol val="x"/>
            <c:size val="4"/>
          </c:marker>
          <c:xVal>
            <c:numRef>
              <c:f>'Heterogeniety new'!$Y$29:$AB$29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 formatCode="#,##0.0">
                  <c:v>3</c:v>
                </c:pt>
              </c:numCache>
            </c:numRef>
          </c:xVal>
          <c:yVal>
            <c:numRef>
              <c:f>'Heterogeniety new'!$Y$35:$AB$35</c:f>
              <c:numCache>
                <c:formatCode>General</c:formatCode>
                <c:ptCount val="4"/>
                <c:pt idx="0">
                  <c:v>1475</c:v>
                </c:pt>
                <c:pt idx="1">
                  <c:v>5267.5</c:v>
                </c:pt>
                <c:pt idx="2">
                  <c:v>2107.5</c:v>
                </c:pt>
                <c:pt idx="3">
                  <c:v>7165.0000000000009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757736"/>
        <c:axId val="184664672"/>
      </c:scatterChart>
      <c:valAx>
        <c:axId val="110757736"/>
        <c:scaling>
          <c:orientation val="minMax"/>
          <c:max val="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passenger trains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4664672"/>
        <c:crosses val="autoZero"/>
        <c:crossBetween val="midCat"/>
      </c:valAx>
      <c:valAx>
        <c:axId val="1846646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Cost per running freight train($000)</a:t>
                </a:r>
              </a:p>
            </c:rich>
          </c:tx>
          <c:layout>
            <c:manualLayout>
              <c:xMode val="edge"/>
              <c:yMode val="edge"/>
              <c:x val="2.1052052276721443E-2"/>
              <c:y val="7.15209841194093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0757736"/>
        <c:crosses val="autoZero"/>
        <c:crossBetween val="midCat"/>
        <c:dispUnits>
          <c:builtInUnit val="thousands"/>
        </c:dispUnits>
      </c:valAx>
      <c:spPr>
        <a:noFill/>
        <a:ln>
          <a:solidFill>
            <a:schemeClr val="tx1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50377296587923"/>
          <c:y val="8.3584284107343712E-2"/>
          <c:w val="0.85235744750656173"/>
          <c:h val="0.669508543574910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'Larger problem'!$F$10</c:f>
              <c:strCache>
                <c:ptCount val="1"/>
                <c:pt idx="0">
                  <c:v>Foregone demand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'Larger problem'!$G$9:$I$9</c:f>
              <c:strCache>
                <c:ptCount val="3"/>
                <c:pt idx="0">
                  <c:v>Current freight traffic (5 Passenger trains)</c:v>
                </c:pt>
                <c:pt idx="1">
                  <c:v>projected freight traffic (5 passenger trains)</c:v>
                </c:pt>
                <c:pt idx="2">
                  <c:v>projected freight traffic (6 passenger trains)</c:v>
                </c:pt>
              </c:strCache>
            </c:strRef>
          </c:cat>
          <c:val>
            <c:numRef>
              <c:f>'Larger problem'!$G$10:$I$10</c:f>
              <c:numCache>
                <c:formatCode>General</c:formatCode>
                <c:ptCount val="3"/>
                <c:pt idx="0">
                  <c:v>10.2135</c:v>
                </c:pt>
                <c:pt idx="1">
                  <c:v>70.566000000000003</c:v>
                </c:pt>
                <c:pt idx="2">
                  <c:v>152.27399999999994</c:v>
                </c:pt>
              </c:numCache>
            </c:numRef>
          </c:val>
        </c:ser>
        <c:ser>
          <c:idx val="1"/>
          <c:order val="1"/>
          <c:tx>
            <c:strRef>
              <c:f>'Larger problem'!$F$11</c:f>
              <c:strCache>
                <c:ptCount val="1"/>
                <c:pt idx="0">
                  <c:v>Departure delay</c:v>
                </c:pt>
              </c:strCache>
            </c:strRef>
          </c:tx>
          <c:invertIfNegative val="0"/>
          <c:cat>
            <c:strRef>
              <c:f>'Larger problem'!$G$9:$I$9</c:f>
              <c:strCache>
                <c:ptCount val="3"/>
                <c:pt idx="0">
                  <c:v>Current freight traffic (5 Passenger trains)</c:v>
                </c:pt>
                <c:pt idx="1">
                  <c:v>projected freight traffic (5 passenger trains)</c:v>
                </c:pt>
                <c:pt idx="2">
                  <c:v>projected freight traffic (6 passenger trains)</c:v>
                </c:pt>
              </c:strCache>
            </c:strRef>
          </c:cat>
          <c:val>
            <c:numRef>
              <c:f>'Larger problem'!$G$11:$I$11</c:f>
              <c:numCache>
                <c:formatCode>General</c:formatCode>
                <c:ptCount val="3"/>
                <c:pt idx="0">
                  <c:v>17.976400000000002</c:v>
                </c:pt>
                <c:pt idx="1">
                  <c:v>90.738100000000003</c:v>
                </c:pt>
                <c:pt idx="2">
                  <c:v>71.620299999999986</c:v>
                </c:pt>
              </c:numCache>
            </c:numRef>
          </c:val>
        </c:ser>
        <c:ser>
          <c:idx val="2"/>
          <c:order val="2"/>
          <c:tx>
            <c:strRef>
              <c:f>'Larger problem'!$F$12</c:f>
              <c:strCache>
                <c:ptCount val="1"/>
                <c:pt idx="0">
                  <c:v>En-route delay</c:v>
                </c:pt>
              </c:strCache>
            </c:strRef>
          </c:tx>
          <c:invertIfNegative val="0"/>
          <c:cat>
            <c:strRef>
              <c:f>'Larger problem'!$G$9:$I$9</c:f>
              <c:strCache>
                <c:ptCount val="3"/>
                <c:pt idx="0">
                  <c:v>Current freight traffic (5 Passenger trains)</c:v>
                </c:pt>
                <c:pt idx="1">
                  <c:v>projected freight traffic (5 passenger trains)</c:v>
                </c:pt>
                <c:pt idx="2">
                  <c:v>projected freight traffic (6 passenger trains)</c:v>
                </c:pt>
              </c:strCache>
            </c:strRef>
          </c:cat>
          <c:val>
            <c:numRef>
              <c:f>'Larger problem'!$G$12:$I$12</c:f>
              <c:numCache>
                <c:formatCode>General</c:formatCode>
                <c:ptCount val="3"/>
                <c:pt idx="0">
                  <c:v>16.857399999999991</c:v>
                </c:pt>
                <c:pt idx="1">
                  <c:v>88.501300000000001</c:v>
                </c:pt>
                <c:pt idx="2">
                  <c:v>67.429599999999994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665456"/>
        <c:axId val="184665848"/>
      </c:barChart>
      <c:catAx>
        <c:axId val="184665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184665848"/>
        <c:crosses val="autoZero"/>
        <c:auto val="1"/>
        <c:lblAlgn val="ctr"/>
        <c:lblOffset val="100"/>
        <c:noMultiLvlLbl val="0"/>
      </c:catAx>
      <c:valAx>
        <c:axId val="184665848"/>
        <c:scaling>
          <c:orientation val="minMax"/>
          <c:max val="3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Freight side cost ($000)</a:t>
                </a:r>
              </a:p>
            </c:rich>
          </c:tx>
          <c:layout>
            <c:manualLayout>
              <c:xMode val="edge"/>
              <c:yMode val="edge"/>
              <c:x val="2.0597976753470963E-3"/>
              <c:y val="0.210219684868900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84665456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7.3828740157480324E-2"/>
          <c:y val="0.91807541914403579"/>
          <c:w val="0.89999973455985194"/>
          <c:h val="6.4236863898783914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0.24691</cdr:x>
      <cdr:y>0.48889</cdr:y>
    </cdr:from>
    <cdr:to>
      <cdr:x>0.24865</cdr:x>
      <cdr:y>0.68878</cdr:y>
    </cdr:to>
    <cdr:cxnSp macro="">
      <cdr:nvCxnSpPr>
        <cdr:cNvPr id="11" name="Straight Arrow Connector 10"/>
        <cdr:cNvCxnSpPr/>
      </cdr:nvCxnSpPr>
      <cdr:spPr>
        <a:xfrm xmlns:a="http://schemas.openxmlformats.org/drawingml/2006/main" flipH="1" flipV="1">
          <a:off x="1524000" y="1676400"/>
          <a:ext cx="10740" cy="685423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0.54321</cdr:x>
      <cdr:y>0.48889</cdr:y>
    </cdr:from>
    <cdr:to>
      <cdr:x>0.54478</cdr:x>
      <cdr:y>0.69139</cdr:y>
    </cdr:to>
    <cdr:cxnSp macro="">
      <cdr:nvCxnSpPr>
        <cdr:cNvPr id="12" name="Straight Arrow Connector 11"/>
        <cdr:cNvCxnSpPr/>
      </cdr:nvCxnSpPr>
      <cdr:spPr>
        <a:xfrm xmlns:a="http://schemas.openxmlformats.org/drawingml/2006/main" flipH="1" flipV="1">
          <a:off x="3352800" y="1676400"/>
          <a:ext cx="9691" cy="69437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0.81481</cdr:x>
      <cdr:y>0.51111</cdr:y>
    </cdr:from>
    <cdr:to>
      <cdr:x>0.81655</cdr:x>
      <cdr:y>0.69758</cdr:y>
    </cdr:to>
    <cdr:cxnSp macro="">
      <cdr:nvCxnSpPr>
        <cdr:cNvPr id="13" name="Straight Arrow Connector 12"/>
        <cdr:cNvCxnSpPr/>
      </cdr:nvCxnSpPr>
      <cdr:spPr>
        <a:xfrm xmlns:a="http://schemas.openxmlformats.org/drawingml/2006/main" flipH="1" flipV="1">
          <a:off x="5029200" y="1752600"/>
          <a:ext cx="10739" cy="639406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0.20988</cdr:x>
      <cdr:y>0.4</cdr:y>
    </cdr:from>
    <cdr:to>
      <cdr:x>0.30839</cdr:x>
      <cdr:y>0.48706</cdr:y>
    </cdr:to>
    <cdr:sp macro="" textlink="">
      <cdr:nvSpPr>
        <cdr:cNvPr id="14" name="Text Box 13"/>
        <cdr:cNvSpPr txBox="1"/>
      </cdr:nvSpPr>
      <cdr:spPr>
        <a:xfrm xmlns:a="http://schemas.openxmlformats.org/drawingml/2006/main">
          <a:off x="1295400" y="1371600"/>
          <a:ext cx="608023" cy="2985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vertOverflow="clip" wrap="square" lIns="0" tIns="0" rIns="0" bIns="0" rtlCol="0" anchor="ctr" anchorCtr="0"/>
        <a:lstStyle xmlns:a="http://schemas.openxmlformats.org/drawingml/2006/main"/>
        <a:p xmlns:a="http://schemas.openxmlformats.org/drawingml/2006/main">
          <a:pPr algn="ctr"/>
          <a:r>
            <a:rPr lang="en-US" sz="800" dirty="0">
              <a:latin typeface="+mj-lt"/>
            </a:rPr>
            <a:t>1st train</a:t>
          </a:r>
        </a:p>
        <a:p xmlns:a="http://schemas.openxmlformats.org/drawingml/2006/main">
          <a:pPr algn="ctr"/>
          <a:r>
            <a:rPr lang="en-US" sz="800" dirty="0">
              <a:latin typeface="+mj-lt"/>
            </a:rPr>
            <a:t>departure</a:t>
          </a:r>
        </a:p>
      </cdr:txBody>
    </cdr:sp>
  </cdr:relSizeAnchor>
  <cdr:relSizeAnchor xmlns:cdr="http://schemas.openxmlformats.org/drawingml/2006/chartDrawing">
    <cdr:from>
      <cdr:x>0.41975</cdr:x>
      <cdr:y>0.51111</cdr:y>
    </cdr:from>
    <cdr:to>
      <cdr:x>0.52274</cdr:x>
      <cdr:y>0.59817</cdr:y>
    </cdr:to>
    <cdr:sp macro="" textlink="">
      <cdr:nvSpPr>
        <cdr:cNvPr id="15" name="Text Box 14"/>
        <cdr:cNvSpPr txBox="1"/>
      </cdr:nvSpPr>
      <cdr:spPr>
        <a:xfrm xmlns:a="http://schemas.openxmlformats.org/drawingml/2006/main">
          <a:off x="2590800" y="1752600"/>
          <a:ext cx="635675" cy="29852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dirty="0">
              <a:latin typeface="+mj-lt"/>
              <a:ea typeface="+mn-ea"/>
              <a:cs typeface="+mn-cs"/>
            </a:rPr>
            <a:t>2nd train departure</a:t>
          </a:r>
        </a:p>
      </cdr:txBody>
    </cdr:sp>
  </cdr:relSizeAnchor>
  <cdr:relSizeAnchor xmlns:cdr="http://schemas.openxmlformats.org/drawingml/2006/chartDrawing">
    <cdr:from>
      <cdr:x>0.7284</cdr:x>
      <cdr:y>0.42222</cdr:y>
    </cdr:from>
    <cdr:to>
      <cdr:x>0.83586</cdr:x>
      <cdr:y>0.50928</cdr:y>
    </cdr:to>
    <cdr:sp macro="" textlink="">
      <cdr:nvSpPr>
        <cdr:cNvPr id="16" name="Text Box 15"/>
        <cdr:cNvSpPr txBox="1"/>
      </cdr:nvSpPr>
      <cdr:spPr>
        <a:xfrm xmlns:a="http://schemas.openxmlformats.org/drawingml/2006/main">
          <a:off x="4495800" y="1447800"/>
          <a:ext cx="663265" cy="2985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dirty="0">
              <a:latin typeface="+mj-lt"/>
              <a:ea typeface="+mn-ea"/>
              <a:cs typeface="+mn-cs"/>
            </a:rPr>
            <a:t>3rd train departure</a:t>
          </a:r>
        </a:p>
      </cdr:txBody>
    </cdr:sp>
  </cdr:relSizeAnchor>
  <cdr:relSizeAnchor xmlns:cdr="http://schemas.openxmlformats.org/drawingml/2006/chartDrawing">
    <cdr:from>
      <cdr:x>0.24691</cdr:x>
      <cdr:y>0.6</cdr:y>
    </cdr:from>
    <cdr:to>
      <cdr:x>0.33333</cdr:x>
      <cdr:y>0.6</cdr:y>
    </cdr:to>
    <cdr:cxnSp macro="">
      <cdr:nvCxnSpPr>
        <cdr:cNvPr id="21" name="Straight Arrow Connector 20"/>
        <cdr:cNvCxnSpPr/>
      </cdr:nvCxnSpPr>
      <cdr:spPr>
        <a:xfrm xmlns:a="http://schemas.openxmlformats.org/drawingml/2006/main" flipH="1">
          <a:off x="1524000" y="2057400"/>
          <a:ext cx="533400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92D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9B653-6C7B-478F-A660-D329D11B28A1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28657-AFF2-40CE-ACE4-14BFF3B46C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the train departed</a:t>
            </a:r>
            <a:r>
              <a:rPr lang="en-US" baseline="0" dirty="0" smtClean="0"/>
              <a:t> from</a:t>
            </a:r>
            <a:r>
              <a:rPr lang="en-US" dirty="0" smtClean="0"/>
              <a:t> Chicago Union Station, the conductor said the train</a:t>
            </a:r>
            <a:r>
              <a:rPr lang="en-US" baseline="0" dirty="0" smtClean="0"/>
              <a:t> will be delayed. </a:t>
            </a:r>
            <a:r>
              <a:rPr lang="en-US" dirty="0" smtClean="0"/>
              <a:t>Amtrak does not own the track line, although Amtrak is supposed to have the</a:t>
            </a:r>
            <a:r>
              <a:rPr lang="en-US" baseline="0" dirty="0" smtClean="0"/>
              <a:t> scheduling priority.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at the mercy of the freight railroads, although we are supposed to have scheduling priority.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28657-AFF2-40CE-ACE4-14BFF3B46C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14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Because of explicit enumeration of occupancy and transition nodes, capacity constraints and conflicts both within blocks and during transition can be explicitly considered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28657-AFF2-40CE-ACE4-14BFF3B46CA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Hyperpath</a:t>
            </a:r>
            <a:r>
              <a:rPr lang="en-US" dirty="0" smtClean="0"/>
              <a:t> formulation</a:t>
            </a:r>
            <a:r>
              <a:rPr lang="en-US" baseline="0" dirty="0" smtClean="0"/>
              <a:t> e</a:t>
            </a:r>
            <a:r>
              <a:rPr lang="en-US" dirty="0" smtClean="0"/>
              <a:t>nables</a:t>
            </a:r>
            <a:r>
              <a:rPr lang="en-US" baseline="0" dirty="0" smtClean="0"/>
              <a:t> sufficient and necessary conditions for addressing train path conflict.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66E3F8-87DD-486B-BA2F-294C9DB18707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5982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Hyperpath</a:t>
            </a:r>
            <a:r>
              <a:rPr lang="en-US" dirty="0" smtClean="0"/>
              <a:t> formulation</a:t>
            </a:r>
            <a:r>
              <a:rPr lang="en-US" baseline="0" dirty="0" smtClean="0"/>
              <a:t> e</a:t>
            </a:r>
            <a:r>
              <a:rPr lang="en-US" dirty="0" smtClean="0"/>
              <a:t>nables</a:t>
            </a:r>
            <a:r>
              <a:rPr lang="en-US" baseline="0" dirty="0" smtClean="0"/>
              <a:t> sufficient and necessary conditions for addressing train path conflict.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66E3F8-87DD-486B-BA2F-294C9DB18707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5982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66E3F8-87DD-486B-BA2F-294C9DB18707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5982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 smtClean="0"/>
                  <a:t>Decision variable vector </a:t>
                </a:r>
                <a:r>
                  <a:rPr lang="en-US" sz="12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1200" dirty="0" smtClean="0"/>
                  <a:t> </a:t>
                </a:r>
                <a:r>
                  <a:rPr lang="en-US" sz="1200" dirty="0"/>
                  <a:t>is composed </a:t>
                </a:r>
                <a:r>
                  <a:rPr lang="en-US" sz="1200" dirty="0" smtClean="0"/>
                  <a:t>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1200" i="1" smtClean="0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 smtClean="0"/>
                  <a:t>Decision variable vector </a:t>
                </a:r>
                <a:r>
                  <a:rPr lang="en-US" sz="12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1200" dirty="0" smtClean="0"/>
                  <a:t> </a:t>
                </a:r>
                <a:r>
                  <a:rPr lang="en-US" sz="1200" dirty="0"/>
                  <a:t>is composed </a:t>
                </a:r>
                <a:r>
                  <a:rPr lang="en-US" sz="1200" dirty="0" smtClean="0"/>
                  <a:t>of </a:t>
                </a:r>
                <a:r>
                  <a:rPr lang="en-US" sz="1200" i="0">
                    <a:latin typeface="Cambria Math" panose="02040503050406030204" pitchFamily="18" charset="0"/>
                  </a:rPr>
                  <a:t>𝑥</a:t>
                </a:r>
                <a:r>
                  <a:rPr lang="en-US" sz="1200" i="0">
                    <a:latin typeface="Cambria Math"/>
                  </a:rPr>
                  <a:t>_(</a:t>
                </a:r>
                <a:r>
                  <a:rPr lang="en-US" sz="1200" i="0">
                    <a:latin typeface="Cambria Math" panose="02040503050406030204" pitchFamily="18" charset="0"/>
                  </a:rPr>
                  <a:t>𝑖, 𝑗,  </a:t>
                </a:r>
                <a:r>
                  <a:rPr lang="en-US" sz="1200" b="0" i="0" smtClean="0">
                    <a:latin typeface="Cambria Math"/>
                  </a:rPr>
                  <a:t>𝑢</a:t>
                </a:r>
                <a:r>
                  <a:rPr lang="en-US" sz="1200" i="0">
                    <a:latin typeface="Cambria Math" panose="02040503050406030204" pitchFamily="18" charset="0"/>
                  </a:rPr>
                  <a:t>,</a:t>
                </a:r>
                <a:r>
                  <a:rPr lang="en-US" sz="1200" b="0" i="0" smtClean="0">
                    <a:latin typeface="Cambria Math"/>
                  </a:rPr>
                  <a:t>𝑣</a:t>
                </a:r>
                <a:r>
                  <a:rPr lang="en-US" sz="1200" i="0" smtClean="0">
                    <a:latin typeface="Cambria Math"/>
                  </a:rPr>
                  <a:t> </a:t>
                </a:r>
                <a:r>
                  <a:rPr lang="en-US" sz="1200" i="0">
                    <a:latin typeface="Cambria Math"/>
                  </a:rPr>
                  <a:t>)</a:t>
                </a:r>
                <a:r>
                  <a:rPr lang="en-US" sz="1200" i="0" smtClean="0">
                    <a:latin typeface="Cambria Math"/>
                  </a:rPr>
                  <a:t>^</a:t>
                </a:r>
                <a:r>
                  <a:rPr lang="en-US" sz="1200" i="0">
                    <a:latin typeface="Cambria Math" panose="02040503050406030204" pitchFamily="18" charset="0"/>
                  </a:rPr>
                  <a:t>𝑟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28657-AFF2-40CE-ACE4-14BFF3B46CA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5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62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98ECF-F9B8-4D8B-BCE3-70A758DBC3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82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871F4-D50F-4F13-BB6A-AC19194F8B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54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EC3F8-DC98-4DE2-9B88-4AE0EAE0F1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35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932A5-473F-411D-AE52-8DFD10A03B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53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65900-A112-4724-B292-B1744DC39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19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5A8EA-3D87-43BA-84AF-280C233CBB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49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36112-C9C5-4329-8364-D0312EAAF2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68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D1D8F-47D0-4732-A7E9-22C4E58084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75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66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07BAA-CF08-4BF0-8713-0D0DB8E428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76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19A5A-EAD5-4451-9D6A-D65CA9445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31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081C7-ECD4-4976-917F-965E8D30FB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61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313A0-FB6E-48FD-A5F9-D12DFD4CB5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21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FE09C-22E1-4283-BECC-CA1409BCF4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1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5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7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8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9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0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5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3404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573E9CE-B93E-48A9-A7B3-CFD1302358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926" y="6239936"/>
            <a:ext cx="1852264" cy="57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AMP.SIDE.NOTL.SM.B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0269" y="6308447"/>
            <a:ext cx="2291931" cy="54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2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A52A16-8939-4E06-AA50-AC3D4B10CF5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8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48138" y="849313"/>
            <a:ext cx="3616325" cy="50180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AFB4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5" y="5802313"/>
            <a:ext cx="1704975" cy="3365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b="1" baseline="30000" dirty="0" smtClean="0"/>
              <a:t>Sponsored by</a:t>
            </a:r>
            <a:endParaRPr lang="en-US" sz="2800" b="1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09550"/>
            <a:ext cx="9144000" cy="4222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baseline="30000" dirty="0">
                <a:latin typeface="+mn-lt"/>
              </a:rPr>
              <a:t>William W. Hay Railroad Engineering </a:t>
            </a:r>
            <a:r>
              <a:rPr lang="en-US" sz="3600" b="1" baseline="30000" dirty="0" smtClean="0">
                <a:latin typeface="+mn-lt"/>
              </a:rPr>
              <a:t>Seminar</a:t>
            </a:r>
            <a:endParaRPr lang="en-US" sz="3600" b="1" dirty="0">
              <a:latin typeface="+mn-lt"/>
            </a:endParaRPr>
          </a:p>
        </p:txBody>
      </p:sp>
      <p:pic>
        <p:nvPicPr>
          <p:cNvPr id="205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7" b="17682"/>
          <a:stretch>
            <a:fillRect/>
          </a:stretch>
        </p:blipFill>
        <p:spPr bwMode="auto">
          <a:xfrm>
            <a:off x="7167563" y="6232525"/>
            <a:ext cx="15922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6281738"/>
            <a:ext cx="209073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911350" y="6038850"/>
            <a:ext cx="68484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0" y="855663"/>
            <a:ext cx="9144000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09FF22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09FF22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09FF22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09FF22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09FF22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9FF22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9FF22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9FF22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9FF22"/>
                </a:solidFill>
                <a:latin typeface="Arial Narrow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0" dirty="0" smtClean="0">
                <a:solidFill>
                  <a:srgbClr val="FF9933"/>
                </a:solidFill>
              </a:rPr>
              <a:t> </a:t>
            </a:r>
            <a:r>
              <a:rPr lang="en-US" sz="2600" i="1" dirty="0" smtClean="0">
                <a:solidFill>
                  <a:srgbClr val="FF9933"/>
                </a:solidFill>
              </a:rPr>
              <a:t>“</a:t>
            </a:r>
            <a:r>
              <a:rPr lang="en-US" sz="2800" i="1" dirty="0" smtClean="0">
                <a:solidFill>
                  <a:srgbClr val="FF9933"/>
                </a:solidFill>
              </a:rPr>
              <a:t>Integrated Modeling of High Performance Passenger and Freight Train Operation Planning on Shared Use Rail Corridors</a:t>
            </a:r>
            <a:r>
              <a:rPr lang="en-US" sz="2600" i="1" dirty="0" smtClean="0">
                <a:solidFill>
                  <a:srgbClr val="FF9933"/>
                </a:solidFill>
              </a:rPr>
              <a:t>”</a:t>
            </a:r>
            <a:endParaRPr lang="en-US" altLang="en-US" sz="2600" i="1" dirty="0" smtClean="0">
              <a:solidFill>
                <a:srgbClr val="FF9933"/>
              </a:solidFill>
              <a:latin typeface="Times New Roman"/>
            </a:endParaRPr>
          </a:p>
        </p:txBody>
      </p:sp>
      <p:sp>
        <p:nvSpPr>
          <p:cNvPr id="2058" name="Rectangle 12"/>
          <p:cNvSpPr>
            <a:spLocks noChangeArrowheads="1"/>
          </p:cNvSpPr>
          <p:nvPr/>
        </p:nvSpPr>
        <p:spPr bwMode="auto">
          <a:xfrm>
            <a:off x="2129925" y="2854028"/>
            <a:ext cx="3255963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Assistant Professor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University of Illinois at Chicago</a:t>
            </a:r>
            <a:endParaRPr lang="en-US" altLang="en-US" sz="1800" dirty="0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59" name="Rectangle 16"/>
          <p:cNvSpPr>
            <a:spLocks noChangeArrowheads="1"/>
          </p:cNvSpPr>
          <p:nvPr/>
        </p:nvSpPr>
        <p:spPr bwMode="auto">
          <a:xfrm>
            <a:off x="463549" y="4306094"/>
            <a:ext cx="42386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baseline="30000" dirty="0">
                <a:solidFill>
                  <a:srgbClr val="000000"/>
                </a:solidFill>
                <a:latin typeface="Arial Narrow" pitchFamily="34" charset="0"/>
              </a:rPr>
              <a:t>Date</a:t>
            </a:r>
            <a:r>
              <a:rPr lang="en-US" altLang="en-US" sz="2400" baseline="30000" dirty="0">
                <a:solidFill>
                  <a:srgbClr val="000000"/>
                </a:solidFill>
                <a:latin typeface="Arial Narrow" pitchFamily="34" charset="0"/>
              </a:rPr>
              <a:t>:  	Friday, </a:t>
            </a:r>
            <a:r>
              <a:rPr lang="en-US" altLang="en-US" sz="2400" baseline="30000" dirty="0" smtClean="0">
                <a:solidFill>
                  <a:srgbClr val="000000"/>
                </a:solidFill>
                <a:latin typeface="Arial Narrow" pitchFamily="34" charset="0"/>
              </a:rPr>
              <a:t>October</a:t>
            </a:r>
            <a:r>
              <a:rPr lang="en-US" altLang="en-US" sz="24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en-US" sz="2400" baseline="30000" dirty="0" smtClean="0">
                <a:solidFill>
                  <a:srgbClr val="000000"/>
                </a:solidFill>
                <a:latin typeface="Arial Narrow" pitchFamily="34" charset="0"/>
              </a:rPr>
              <a:t>17, </a:t>
            </a:r>
            <a:r>
              <a:rPr lang="en-US" altLang="en-US" sz="2400" baseline="30000" dirty="0">
                <a:solidFill>
                  <a:srgbClr val="000000"/>
                </a:solidFill>
                <a:latin typeface="Arial Narrow" pitchFamily="34" charset="0"/>
              </a:rPr>
              <a:t>2014 </a:t>
            </a:r>
          </a:p>
          <a:p>
            <a:pPr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aseline="30000" dirty="0">
              <a:solidFill>
                <a:srgbClr val="000000"/>
              </a:solidFill>
              <a:latin typeface="Arial Narrow" pitchFamily="34" charset="0"/>
            </a:endParaRPr>
          </a:p>
          <a:p>
            <a:pPr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baseline="30000" dirty="0">
                <a:solidFill>
                  <a:srgbClr val="000000"/>
                </a:solidFill>
                <a:latin typeface="Arial Narrow" pitchFamily="34" charset="0"/>
              </a:rPr>
              <a:t>Time</a:t>
            </a:r>
            <a:r>
              <a:rPr lang="en-US" altLang="en-US" sz="2400" baseline="30000" dirty="0">
                <a:solidFill>
                  <a:srgbClr val="000000"/>
                </a:solidFill>
                <a:latin typeface="Arial Narrow" pitchFamily="34" charset="0"/>
              </a:rPr>
              <a:t>:  	Seminar Begins 12:15</a:t>
            </a:r>
          </a:p>
          <a:p>
            <a:pPr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 Narrow" pitchFamily="34" charset="0"/>
            </a:endParaRPr>
          </a:p>
          <a:p>
            <a:pPr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baseline="30000" dirty="0">
                <a:solidFill>
                  <a:srgbClr val="000000"/>
                </a:solidFill>
                <a:latin typeface="Arial Narrow" pitchFamily="34" charset="0"/>
              </a:rPr>
              <a:t>Location</a:t>
            </a:r>
            <a:r>
              <a:rPr lang="en-US" altLang="en-US" sz="2400" baseline="30000" dirty="0">
                <a:solidFill>
                  <a:srgbClr val="000000"/>
                </a:solidFill>
                <a:latin typeface="Arial Narrow" pitchFamily="34" charset="0"/>
              </a:rPr>
              <a:t>:  	Newmark Lab, </a:t>
            </a:r>
            <a:r>
              <a:rPr lang="en-US" altLang="en-US" sz="2400" baseline="30000" dirty="0" err="1">
                <a:solidFill>
                  <a:srgbClr val="000000"/>
                </a:solidFill>
                <a:latin typeface="Arial Narrow" pitchFamily="34" charset="0"/>
              </a:rPr>
              <a:t>Yeh</a:t>
            </a:r>
            <a:r>
              <a:rPr lang="en-US" altLang="en-US" sz="2400" baseline="30000" dirty="0">
                <a:solidFill>
                  <a:srgbClr val="000000"/>
                </a:solidFill>
                <a:latin typeface="Arial Narrow" pitchFamily="34" charset="0"/>
              </a:rPr>
              <a:t> Center, Room 2311</a:t>
            </a:r>
          </a:p>
          <a:p>
            <a:pPr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aseline="30000" dirty="0">
                <a:solidFill>
                  <a:srgbClr val="000000"/>
                </a:solidFill>
                <a:latin typeface="Arial Narrow" pitchFamily="34" charset="0"/>
              </a:rPr>
              <a:t>	University of Illinois at Urbana-Champaign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19063" y="679450"/>
            <a:ext cx="876776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TextBox 4"/>
          <p:cNvSpPr txBox="1">
            <a:spLocks noChangeArrowheads="1"/>
          </p:cNvSpPr>
          <p:nvPr/>
        </p:nvSpPr>
        <p:spPr bwMode="auto">
          <a:xfrm>
            <a:off x="2079625" y="2392363"/>
            <a:ext cx="1597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Dr. Bo Zou</a:t>
            </a:r>
            <a:endParaRPr lang="en-US" altLang="en-US" sz="2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7050" y="4054861"/>
            <a:ext cx="3041650" cy="174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Illinois High-Speed Rail Study Area Map"/>
          <p:cNvPicPr/>
          <p:nvPr/>
        </p:nvPicPr>
        <p:blipFill>
          <a:blip r:embed="rId5" cstate="print"/>
          <a:srcRect t="9132"/>
          <a:stretch>
            <a:fillRect/>
          </a:stretch>
        </p:blipFill>
        <p:spPr bwMode="auto">
          <a:xfrm>
            <a:off x="6870914" y="2156335"/>
            <a:ext cx="1515636" cy="167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translog.engr.uic.edu/wp-content/uploads/sites/18/2014/05/Bo-Zou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13" t="8987" r="11135" b="2779"/>
          <a:stretch/>
        </p:blipFill>
        <p:spPr bwMode="auto">
          <a:xfrm>
            <a:off x="741045" y="2253031"/>
            <a:ext cx="1262380" cy="157797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3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43638"/>
            <a:ext cx="7848600" cy="579438"/>
          </a:xfrm>
        </p:spPr>
        <p:txBody>
          <a:bodyPr>
            <a:normAutofit fontScale="90000"/>
          </a:bodyPr>
          <a:lstStyle/>
          <a:p>
            <a:r>
              <a:rPr lang="en-US" dirty="0"/>
              <a:t>Literature</a:t>
            </a:r>
            <a:r>
              <a:rPr lang="en-US" sz="3800" dirty="0" smtClean="0"/>
              <a:t> </a:t>
            </a:r>
            <a:r>
              <a:rPr lang="en-US" dirty="0"/>
              <a:t>r</a:t>
            </a:r>
            <a:r>
              <a:rPr lang="en-US" dirty="0" smtClean="0"/>
              <a:t>eview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295400"/>
            <a:ext cx="8077200" cy="5140568"/>
          </a:xfrm>
        </p:spPr>
        <p:txBody>
          <a:bodyPr>
            <a:noAutofit/>
          </a:bodyPr>
          <a:lstStyle/>
          <a:p>
            <a:r>
              <a:rPr lang="en-US" dirty="0" smtClean="0"/>
              <a:t>Schedule delay is </a:t>
            </a:r>
            <a:r>
              <a:rPr lang="en-US" dirty="0"/>
              <a:t>absent in passenger rail </a:t>
            </a:r>
            <a:r>
              <a:rPr lang="en-US" dirty="0" smtClean="0"/>
              <a:t>schedule planning</a:t>
            </a:r>
            <a:endParaRPr lang="en-US" kern="0" dirty="0" smtClean="0"/>
          </a:p>
          <a:p>
            <a:r>
              <a:rPr lang="en-US" dirty="0" smtClean="0"/>
              <a:t>Binary </a:t>
            </a:r>
            <a:r>
              <a:rPr lang="en-US" dirty="0"/>
              <a:t>integer </a:t>
            </a:r>
            <a:r>
              <a:rPr lang="en-US" dirty="0" smtClean="0"/>
              <a:t>programming </a:t>
            </a:r>
            <a:r>
              <a:rPr lang="en-US" dirty="0"/>
              <a:t>is the prevailing choice for </a:t>
            </a:r>
            <a:r>
              <a:rPr lang="en-US" dirty="0" smtClean="0"/>
              <a:t>modeling</a:t>
            </a:r>
          </a:p>
          <a:p>
            <a:r>
              <a:rPr lang="en-US" dirty="0" smtClean="0"/>
              <a:t>Commonly used segment</a:t>
            </a:r>
            <a:r>
              <a:rPr lang="en-US" dirty="0"/>
              <a:t> </a:t>
            </a:r>
            <a:r>
              <a:rPr lang="en-US" dirty="0" smtClean="0"/>
              <a:t>(block) occupancy models are less capable to capture transitions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emerging hypergraph based scheduling </a:t>
            </a:r>
            <a:r>
              <a:rPr lang="en-US" dirty="0" smtClean="0"/>
              <a:t>approach explicitly address transitional status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6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Hypergraphs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2062996"/>
                <a:ext cx="3962400" cy="381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Commonly used capacity constraints are met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Traditional segment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(block) occupancy scheduling models </a:t>
                </a:r>
                <a:r>
                  <a:rPr lang="en-US" sz="2200" u="sng" dirty="0" smtClean="0"/>
                  <a:t>cannot</a:t>
                </a:r>
                <a:r>
                  <a:rPr lang="en-US" sz="2200" dirty="0" smtClean="0"/>
                  <a:t> deal with conflicts during train transitions between segments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Transition at the </a:t>
                </a:r>
                <a:r>
                  <a:rPr lang="en-US" sz="2200" dirty="0"/>
                  <a:t>end of the 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𝑡</m:t>
                    </m:r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2200" dirty="0"/>
                  <a:t>)</a:t>
                </a:r>
                <a:r>
                  <a:rPr lang="en-US" sz="2200" i="1" baseline="30000" dirty="0" err="1"/>
                  <a:t>th</a:t>
                </a:r>
                <a:r>
                  <a:rPr lang="en-US" sz="2200" dirty="0"/>
                  <a:t> period on the boundary of </a:t>
                </a:r>
                <a:r>
                  <a:rPr lang="en-US" sz="2200" dirty="0" smtClean="0"/>
                  <a:t>segments </a:t>
                </a:r>
                <a:r>
                  <a:rPr lang="en-US" sz="2200" dirty="0"/>
                  <a:t>3 and 4 </a:t>
                </a:r>
                <a:r>
                  <a:rPr lang="en-US" sz="2200" dirty="0" smtClean="0"/>
                  <a:t>is violated</a:t>
                </a:r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62996"/>
                <a:ext cx="3962400" cy="3816429"/>
              </a:xfrm>
              <a:prstGeom prst="rect">
                <a:avLst/>
              </a:prstGeom>
              <a:blipFill rotWithShape="0">
                <a:blip r:embed="rId2"/>
                <a:stretch>
                  <a:fillRect l="-1692" t="-958" r="-1692" b="-2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57200" y="1397913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Deficiency </a:t>
            </a:r>
            <a:r>
              <a:rPr lang="en-US" sz="2200" b="1" dirty="0"/>
              <a:t>of the traditional </a:t>
            </a:r>
            <a:r>
              <a:rPr lang="en-US" sz="2200" b="1" dirty="0" smtClean="0"/>
              <a:t>segment </a:t>
            </a:r>
            <a:r>
              <a:rPr lang="en-US" sz="2200" b="1" dirty="0"/>
              <a:t>occupancy scheduling model</a:t>
            </a:r>
          </a:p>
        </p:txBody>
      </p:sp>
      <p:pic>
        <p:nvPicPr>
          <p:cNvPr id="11" name="Picture 10" descr="C:\Users\Ahmadreza\Google Drive\UIC Documents\UIC Research\Scheduling\Reports\Resubmission\11.t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18"/>
          <a:stretch/>
        </p:blipFill>
        <p:spPr bwMode="auto">
          <a:xfrm>
            <a:off x="4343400" y="2057400"/>
            <a:ext cx="4741619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 rot="5400000">
            <a:off x="5715615" y="2966569"/>
            <a:ext cx="917163" cy="1080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15000" y="40018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Each single segment is occupied by one train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rot="2943800">
            <a:off x="6486408" y="2824600"/>
            <a:ext cx="455603" cy="4467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uiExpand="1" build="allAtOnce"/>
      <p:bldP spid="7" grpId="2" build="allAtOnce"/>
      <p:bldP spid="10" grpId="0" animBg="1"/>
      <p:bldP spid="10" grpId="1" animBg="1"/>
      <p:bldP spid="12" grpId="0"/>
      <p:bldP spid="12" grpId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700" dirty="0" smtClean="0"/>
              <a:t>Hypergraphs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5265003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Segment occupancy nodes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135249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Transition nodes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22180" y="2228671"/>
            <a:ext cx="3321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Each train movement is represented by a hyperarc </a:t>
            </a:r>
          </a:p>
        </p:txBody>
      </p:sp>
      <p:pic>
        <p:nvPicPr>
          <p:cNvPr id="1026" name="Picture 2" descr="C:\Users\Ahmadreza\Google Drive\UIC Documents\UIC Research\Scheduling\Presentation at UIUC\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13930"/>
            <a:ext cx="4069581" cy="333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367762" y="1682750"/>
            <a:ext cx="327672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396196" y="4724400"/>
            <a:ext cx="118404" cy="6580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Ahmadreza\Google Drive\UIC Documents\UIC Research\Scheduling\Presentation at UIUC\graph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78" y="1905000"/>
            <a:ext cx="4072722" cy="33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12822" y="926068"/>
            <a:ext cx="62165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Using Hypergraphs </a:t>
            </a:r>
            <a:r>
              <a:rPr lang="en-US" sz="2200" b="1" dirty="0" smtClean="0"/>
              <a:t>in train </a:t>
            </a:r>
            <a:r>
              <a:rPr lang="en-US" sz="2200" b="1" dirty="0"/>
              <a:t>schedule modeling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09800" y="5297269"/>
            <a:ext cx="4572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dirty="0" smtClean="0"/>
              <a:t>Segment </a:t>
            </a:r>
            <a:r>
              <a:rPr lang="en-US" b="1" dirty="0"/>
              <a:t>occupancy nodes </a:t>
            </a:r>
            <a:r>
              <a:rPr lang="en-US" dirty="0"/>
              <a:t>(1,t) and (2,t+1) and a </a:t>
            </a:r>
            <a:r>
              <a:rPr lang="en-US" b="1" dirty="0"/>
              <a:t>transition node </a:t>
            </a:r>
            <a:r>
              <a:rPr lang="en-US" dirty="0"/>
              <a:t>(1,t)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29300" y="3581400"/>
            <a:ext cx="3321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chain of consecutive hyperarcs form a train path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048000" y="4324529"/>
            <a:ext cx="473111" cy="9727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3" grpId="0"/>
      <p:bldP spid="13" grpId="1"/>
      <p:bldP spid="3" grpId="0" animBg="1"/>
      <p:bldP spid="3" grpId="1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700" dirty="0" smtClean="0"/>
              <a:t>Hypergraphs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5134312"/>
            <a:ext cx="861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Each sub-journey is </a:t>
            </a:r>
            <a:r>
              <a:rPr lang="en-US" sz="2200" dirty="0"/>
              <a:t>conducted by a </a:t>
            </a:r>
            <a:r>
              <a:rPr lang="en-US" sz="2200" dirty="0" smtClean="0"/>
              <a:t>subtrain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12822" y="926068"/>
            <a:ext cx="62165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Definition: subtrain</a:t>
            </a:r>
            <a:endParaRPr lang="en-US" sz="2200" b="1" dirty="0"/>
          </a:p>
        </p:txBody>
      </p:sp>
      <p:pic>
        <p:nvPicPr>
          <p:cNvPr id="12" name="Picture 11" descr="C:\Users\Ahmadreza\Google Drive\UIC Documents\UIC Research\Scheduling\Reports\Resubmission\8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20" y="1447800"/>
            <a:ext cx="7048080" cy="3581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600" y="5486400"/>
                <a:ext cx="8382000" cy="1114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200">
                            <a:latin typeface="Cambria Math"/>
                          </a:rPr>
                          <m:t>𝑤</m:t>
                        </m:r>
                      </m:sub>
                      <m:sup>
                        <m:r>
                          <a:rPr lang="en-US" sz="2200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sz="2200">
                        <a:latin typeface="Cambria Math"/>
                      </a:rPr>
                      <m:t> (</m:t>
                    </m:r>
                    <m:r>
                      <a:rPr lang="en-US" sz="2200">
                        <a:latin typeface="Cambria Math"/>
                      </a:rPr>
                      <m:t>𝑛</m:t>
                    </m:r>
                    <m:r>
                      <a:rPr lang="en-US" sz="2200">
                        <a:latin typeface="Cambria Math"/>
                      </a:rPr>
                      <m:t>=1,…. ,</m:t>
                    </m:r>
                    <m:r>
                      <a:rPr lang="en-US" sz="2200">
                        <a:latin typeface="Cambria Math"/>
                      </a:rPr>
                      <m:t>𝑁</m:t>
                    </m:r>
                    <m:r>
                      <a:rPr lang="en-US" sz="2200">
                        <a:latin typeface="Cambria Math"/>
                      </a:rPr>
                      <m:t>;</m:t>
                    </m:r>
                    <m:r>
                      <a:rPr lang="en-US" sz="2200">
                        <a:latin typeface="Cambria Math"/>
                      </a:rPr>
                      <m:t>𝑤</m:t>
                    </m:r>
                    <m:r>
                      <a:rPr lang="en-US" sz="2200">
                        <a:latin typeface="Cambria Math"/>
                      </a:rPr>
                      <m:t>∈</m:t>
                    </m:r>
                    <m:r>
                      <a:rPr lang="en-US" sz="2200">
                        <a:latin typeface="Cambria Math"/>
                      </a:rPr>
                      <m:t>𝑊</m:t>
                    </m:r>
                    <m:r>
                      <a:rPr lang="en-US" sz="220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/>
                  <a:t>:  the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200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200" dirty="0"/>
                  <a:t> subtrain travelling from the origin </a:t>
                </a:r>
                <a:r>
                  <a:rPr lang="en-US" sz="2200" dirty="0" smtClean="0"/>
                  <a:t>segment </a:t>
                </a:r>
                <a:r>
                  <a:rPr lang="en-US" sz="2200" dirty="0"/>
                  <a:t>of station pair </a:t>
                </a:r>
                <a:r>
                  <a:rPr lang="en-US" sz="2200" i="1" dirty="0"/>
                  <a:t>w</a:t>
                </a:r>
                <a:r>
                  <a:rPr lang="en-US" sz="2200" dirty="0"/>
                  <a:t> to the destination </a:t>
                </a:r>
                <a:r>
                  <a:rPr lang="en-US" sz="2200" dirty="0" smtClean="0"/>
                  <a:t>segment </a:t>
                </a:r>
                <a:r>
                  <a:rPr lang="en-US" sz="2200" dirty="0"/>
                  <a:t>of station pair </a:t>
                </a:r>
                <a:r>
                  <a:rPr lang="en-US" sz="2200" i="1" dirty="0"/>
                  <a:t>w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486400"/>
                <a:ext cx="8382000" cy="1114088"/>
              </a:xfrm>
              <a:prstGeom prst="rect">
                <a:avLst/>
              </a:prstGeom>
              <a:blipFill rotWithShape="0">
                <a:blip r:embed="rId3"/>
                <a:stretch>
                  <a:fillRect l="-800" t="-3279" r="-1527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07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700" dirty="0" smtClean="0"/>
              <a:t>Hypergraphs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12822" y="926068"/>
            <a:ext cx="62165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Linkage between subtrains</a:t>
            </a:r>
            <a:endParaRPr lang="en-US" sz="2200" b="1" dirty="0"/>
          </a:p>
        </p:txBody>
      </p:sp>
      <p:pic>
        <p:nvPicPr>
          <p:cNvPr id="7" name="Picture 6" descr="C:\Users\Ahmadreza\Google Drive\UIC Documents\UIC Research\Scheduling\Reports\Resubmission\13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33155"/>
            <a:ext cx="8477178" cy="47390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4953000" y="3429000"/>
            <a:ext cx="11430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86200" y="4267200"/>
            <a:ext cx="3733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Linkage between two subtrains is established using a binary variable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8778546">
            <a:off x="2520166" y="4795399"/>
            <a:ext cx="1143000" cy="3258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67200" y="3484163"/>
            <a:ext cx="838200" cy="3258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648201" y="4191000"/>
                <a:ext cx="19812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b="0" dirty="0" smtClean="0">
                    <a:solidFill>
                      <a:srgbClr val="FF0000"/>
                    </a:solidFill>
                  </a:rPr>
                  <a:t>First subtrain: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br>
                  <a:rPr lang="en-US" dirty="0" smtClean="0">
                    <a:solidFill>
                      <a:srgbClr val="FF0000"/>
                    </a:solidFill>
                  </a:rPr>
                </a:br>
                <a:r>
                  <a:rPr lang="en-US" dirty="0" smtClean="0">
                    <a:solidFill>
                      <a:srgbClr val="FF0000"/>
                    </a:solidFill>
                  </a:rPr>
                  <a:t>Second subtrain: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1" y="4191000"/>
                <a:ext cx="1981200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769" t="-4717" r="-830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52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9" grpId="1" animBg="1"/>
      <p:bldP spid="10" grpId="1" animBg="1"/>
      <p:bldP spid="10" grpId="2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700" dirty="0" smtClean="0"/>
              <a:t>Hypergraphs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" y="1093113"/>
            <a:ext cx="62165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Decision variables</a:t>
            </a:r>
            <a:endParaRPr lang="en-US" sz="2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33400" y="3320298"/>
                <a:ext cx="8305800" cy="1404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/>
                  <a:t>Secondary decision variable: 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𝑡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sub>
                      <m:sup>
                        <m:r>
                          <a:rPr lang="en-US">
                            <a:latin typeface="Cambria Math"/>
                          </a:rPr>
                          <m:t>𝑟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sup>
                    </m:sSubSup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1            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subtrain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r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arrives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at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an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artificial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sink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node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𝑟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at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a:rPr lang="en-US">
                                <a:latin typeface="Cambria Math"/>
                              </a:rPr>
                              <m:t>𝑡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and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its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continuation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resumes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the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journey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from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the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origin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node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𝑜</m:t>
                                </m:r>
                              </m:e>
                              <m:sup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</m:acc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at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time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𝑡</m:t>
                                </m:r>
                              </m:e>
                            </m:acc>
                            <m:r>
                              <a:rPr lang="en-US">
                                <a:latin typeface="Cambria Math"/>
                              </a:rPr>
                              <m:t>                   </m:t>
                            </m:r>
                          </m:e>
                          <m:e>
                            <m:r>
                              <a:rPr lang="en-US">
                                <a:latin typeface="Cambria Math"/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en-US" b="0" i="0" smtClean="0"/>
                              <m:t>            </m:t>
                            </m:r>
                            <m:r>
                              <m:rPr>
                                <m:nor/>
                              </m:rPr>
                              <a:rPr lang="en-US"/>
                              <m:t>Otherwise</m:t>
                            </m:r>
                            <m:r>
                              <m:rPr>
                                <m:nor/>
                              </m:rPr>
                              <a:rPr lang="en-US" b="0" i="0" smtClean="0"/>
                              <m:t>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 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320298"/>
                <a:ext cx="8305800" cy="1404102"/>
              </a:xfrm>
              <a:prstGeom prst="rect">
                <a:avLst/>
              </a:prstGeom>
              <a:blipFill rotWithShape="1">
                <a:blip r:embed="rId2"/>
                <a:stretch>
                  <a:fillRect l="-661" t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33400" y="1828800"/>
                <a:ext cx="8305800" cy="1253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/>
                  <a:t>Primary decision variable: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>
                              <a:latin typeface="Cambria Math"/>
                            </a:rPr>
                            <m:t>,  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sup>
                      </m:sSubSup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/>
                                <m:t>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subtrain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occupies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/>
                                <m:t>segment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time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interval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[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moves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to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/>
                                <m:t>      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segment</m:t>
                              </m:r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at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                          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a:rPr lang="en-US">
                                  <a:latin typeface="Cambria Math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/>
                                <m:t>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/>
                                <m:t>Otherwise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/>
                                <m:t>                                                                                                              </m:t>
                              </m:r>
                              <m:r>
                                <a:rPr lang="en-US" b="0" i="0" smtClean="0">
                                  <a:latin typeface="Cambria Math"/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828800"/>
                <a:ext cx="8305800" cy="1253613"/>
              </a:xfrm>
              <a:prstGeom prst="rect">
                <a:avLst/>
              </a:prstGeom>
              <a:blipFill rotWithShape="0">
                <a:blip r:embed="rId3"/>
                <a:stretch>
                  <a:fillRect l="-661" t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31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335350"/>
            <a:ext cx="7848600" cy="780926"/>
          </a:xfrm>
        </p:spPr>
        <p:txBody>
          <a:bodyPr/>
          <a:lstStyle/>
          <a:p>
            <a:r>
              <a:rPr lang="en-US" sz="4000" dirty="0"/>
              <a:t>Modeling</a:t>
            </a:r>
            <a:r>
              <a:rPr lang="en-US" sz="3600" dirty="0"/>
              <a:t> </a:t>
            </a:r>
            <a:r>
              <a:rPr lang="en-US" sz="4000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484416"/>
            <a:ext cx="7772400" cy="4619500"/>
          </a:xfrm>
        </p:spPr>
        <p:txBody>
          <a:bodyPr>
            <a:normAutofit fontScale="92500"/>
          </a:bodyPr>
          <a:lstStyle/>
          <a:p>
            <a:r>
              <a:rPr lang="en-US" sz="3500" dirty="0"/>
              <a:t>We approach the train scheduling problem from a central planner’s perspective</a:t>
            </a:r>
          </a:p>
          <a:p>
            <a:r>
              <a:rPr lang="en-US" sz="3500" dirty="0"/>
              <a:t>By Public Law 110-432 (110 Congress, 2008), Amtrak trains have priority over all freight trains</a:t>
            </a:r>
          </a:p>
          <a:p>
            <a:r>
              <a:rPr lang="en-US" sz="3600" dirty="0"/>
              <a:t>A two-level sequential modeling </a:t>
            </a:r>
            <a:r>
              <a:rPr lang="en-US" sz="3600" dirty="0" smtClean="0"/>
              <a:t>approach</a:t>
            </a:r>
            <a:endParaRPr lang="en-US" sz="3600" dirty="0"/>
          </a:p>
          <a:p>
            <a:pPr lvl="1"/>
            <a:r>
              <a:rPr lang="en-US" dirty="0"/>
              <a:t>Upper level: passenger train scheduling</a:t>
            </a:r>
          </a:p>
          <a:p>
            <a:pPr lvl="1"/>
            <a:r>
              <a:rPr lang="en-US" dirty="0"/>
              <a:t>Lower level: freight train scheduling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9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335350"/>
            <a:ext cx="7848600" cy="780926"/>
          </a:xfrm>
        </p:spPr>
        <p:txBody>
          <a:bodyPr/>
          <a:lstStyle/>
          <a:p>
            <a:r>
              <a:rPr lang="en-US" sz="4000" dirty="0" smtClean="0"/>
              <a:t>Passenger train scheduling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484416"/>
            <a:ext cx="7772400" cy="3239984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 smtClean="0"/>
              <a:t>Passenger-side costs</a:t>
            </a:r>
          </a:p>
          <a:p>
            <a:pPr lvl="1"/>
            <a:r>
              <a:rPr lang="en-US" sz="3200" dirty="0"/>
              <a:t>T</a:t>
            </a:r>
            <a:r>
              <a:rPr lang="en-US" sz="3200" dirty="0" smtClean="0"/>
              <a:t>rain </a:t>
            </a:r>
            <a:r>
              <a:rPr lang="en-US" sz="3200" dirty="0"/>
              <a:t>operating </a:t>
            </a:r>
            <a:r>
              <a:rPr lang="en-US" sz="3200" dirty="0" smtClean="0"/>
              <a:t>expenses</a:t>
            </a:r>
          </a:p>
          <a:p>
            <a:pPr lvl="1"/>
            <a:r>
              <a:rPr lang="en-US" sz="3200" dirty="0" smtClean="0"/>
              <a:t>Passenger </a:t>
            </a:r>
            <a:r>
              <a:rPr lang="en-US" sz="3200" dirty="0"/>
              <a:t>in-vehicle travel time cost</a:t>
            </a:r>
          </a:p>
          <a:p>
            <a:pPr lvl="1"/>
            <a:r>
              <a:rPr lang="en-US" sz="3200" dirty="0" smtClean="0"/>
              <a:t>Passenger </a:t>
            </a:r>
            <a:r>
              <a:rPr lang="en-US" sz="3200" dirty="0"/>
              <a:t>schedule delay cost</a:t>
            </a:r>
          </a:p>
          <a:p>
            <a:r>
              <a:rPr lang="en-US" sz="3500" dirty="0" smtClean="0"/>
              <a:t>We </a:t>
            </a:r>
            <a:r>
              <a:rPr lang="en-US" sz="3500" dirty="0"/>
              <a:t>intend to design a schedule which permits two opposing passenger trains to pass without any full </a:t>
            </a:r>
            <a:r>
              <a:rPr lang="en-US" sz="3500" dirty="0" smtClean="0"/>
              <a:t>stop (</a:t>
            </a:r>
            <a:r>
              <a:rPr lang="en-US" sz="3500" u="sng" dirty="0" smtClean="0"/>
              <a:t>flying meet</a:t>
            </a:r>
            <a:r>
              <a:rPr lang="en-US" sz="3500" dirty="0" smtClean="0"/>
              <a:t>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1" y="4648200"/>
            <a:ext cx="8458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0080"/>
                </a:solidFill>
              </a:rPr>
              <a:t>      Optimal train schedule:  </a:t>
            </a:r>
          </a:p>
          <a:p>
            <a:pPr algn="ctr"/>
            <a:r>
              <a:rPr lang="en-US" sz="2600" b="1" dirty="0" smtClean="0">
                <a:solidFill>
                  <a:srgbClr val="000080"/>
                </a:solidFill>
              </a:rPr>
              <a:t>Minimum passenger schedule delay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5832157"/>
            <a:ext cx="8458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0080"/>
                </a:solidFill>
              </a:rPr>
              <a:t>A function of </a:t>
            </a:r>
            <a:r>
              <a:rPr lang="en-US" sz="2600" b="1" u="sng" dirty="0" smtClean="0">
                <a:solidFill>
                  <a:srgbClr val="000080"/>
                </a:solidFill>
              </a:rPr>
              <a:t>passenger demand profile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781425" y="5486400"/>
            <a:ext cx="3429000" cy="218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5391151" y="5521643"/>
            <a:ext cx="171449" cy="26955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5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Passenger demand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6096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2164277"/>
            <a:ext cx="3200400" cy="3398323"/>
          </a:xfrm>
        </p:spPr>
        <p:txBody>
          <a:bodyPr>
            <a:no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Each O-D pair has a passenger </a:t>
            </a:r>
            <a:r>
              <a:rPr lang="en-US" sz="2200" dirty="0"/>
              <a:t>demand </a:t>
            </a:r>
            <a:r>
              <a:rPr lang="en-US" sz="2200" dirty="0" smtClean="0"/>
              <a:t>profile (Preferred Departure Time)</a:t>
            </a:r>
            <a:endParaRPr lang="en-US" sz="2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Passengers </a:t>
            </a:r>
            <a:r>
              <a:rPr lang="en-US" sz="2200" dirty="0"/>
              <a:t>are served by a predetermined number of </a:t>
            </a:r>
            <a:r>
              <a:rPr lang="en-US" sz="2200" dirty="0" smtClean="0"/>
              <a:t>trains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17538" y="525359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Passenger train scheduling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1169313"/>
            <a:ext cx="23428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Objective function</a:t>
            </a:r>
            <a:endParaRPr lang="en-US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1752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Schedule delay for passengers who take the </a:t>
            </a:r>
            <a:r>
              <a:rPr lang="en-US" b="1" dirty="0" smtClean="0"/>
              <a:t>first</a:t>
            </a:r>
            <a:r>
              <a:rPr lang="en-US" dirty="0" smtClean="0"/>
              <a:t> subtrain travelling between each station pair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38100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Schedule delay for passengers who take the </a:t>
            </a:r>
            <a:r>
              <a:rPr lang="en-US" b="1" dirty="0" smtClean="0"/>
              <a:t>last</a:t>
            </a:r>
            <a:r>
              <a:rPr lang="en-US" dirty="0" smtClean="0"/>
              <a:t> subtrain </a:t>
            </a:r>
            <a:r>
              <a:rPr lang="en-US" dirty="0"/>
              <a:t>travelling between each station pair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27432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Schedule delay for passengers who take </a:t>
            </a:r>
            <a:r>
              <a:rPr lang="en-US" dirty="0" smtClean="0"/>
              <a:t>an </a:t>
            </a:r>
            <a:r>
              <a:rPr lang="en-US" b="1" dirty="0" smtClean="0"/>
              <a:t>intermediate</a:t>
            </a:r>
            <a:r>
              <a:rPr lang="en-US" dirty="0" smtClean="0"/>
              <a:t> subtrain </a:t>
            </a:r>
            <a:r>
              <a:rPr lang="en-US" dirty="0"/>
              <a:t>travelling between each station pair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4800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Penalty for staying longer than scheduled stop time at stations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600" y="1816445"/>
                <a:ext cx="5105400" cy="4127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𝑀𝑖𝑛</m:t>
                      </m:r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zh-CN" altLang="en-US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𝑊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𝑜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𝑤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Ψ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𝑤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</m:eqArr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𝐿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  <m:sup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𝑤</m:t>
                                      </m:r>
                                    </m:sup>
                                  </m:sSubSup>
                                </m:sup>
                              </m:sSub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  <m:sup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𝑤</m:t>
                                      </m:r>
                                    </m:sup>
                                  </m:sSubSup>
                                </m:sup>
                              </m:sSubSup>
                            </m:e>
                          </m:d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sub>
                            <m: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bSup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zh-CN" altLang="en-US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𝑊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=2,3,…,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Ψ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𝑤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</m:eqArr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𝐿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  <m:sup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𝑤</m:t>
                                      </m:r>
                                    </m:sup>
                                  </m:sSubSup>
                                </m:sup>
                              </m:sSub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  <m:sup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𝑤</m:t>
                                      </m:r>
                                    </m:sup>
                                  </m:sSubSup>
                                </m:sup>
                              </m:sSubSup>
                            </m:e>
                          </m:d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sub>
                            <m: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bSup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zh-CN" altLang="en-US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𝑊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𝑜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𝑤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zh-CN" alt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Ψ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𝑁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𝑤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</m:eqArr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𝐿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  <m:sup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𝑁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𝑤</m:t>
                                      </m:r>
                                    </m:sup>
                                  </m:sSubSup>
                                </m:sup>
                              </m:sSub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  <m:sup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𝑁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𝑤</m:t>
                                      </m:r>
                                    </m:sup>
                                  </m:sSubSup>
                                </m:sup>
                              </m:sSubSup>
                            </m:e>
                          </m:d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sub>
                            <m: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𝑁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bSup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p>
                            </m: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bSup>
                            </m:e>
                          </m:eqAr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−(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𝑚𝑖𝑛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/>
                                </a:rPr>
                                <m:t>+1)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acc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816445"/>
                <a:ext cx="5105400" cy="412715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H="1">
            <a:off x="3581400" y="23749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743200" y="23622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429000" y="33020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590800" y="32893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429000" y="44196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590800" y="44069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57400" y="5867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term has to be calculated at preprocessing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70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428750"/>
            <a:ext cx="8686800" cy="2609850"/>
          </a:xfrm>
        </p:spPr>
        <p:txBody>
          <a:bodyPr>
            <a:normAutofit fontScale="90000"/>
          </a:bodyPr>
          <a:lstStyle/>
          <a:p>
            <a:r>
              <a:rPr lang="en-US" b="1" cap="small" dirty="0"/>
              <a:t>Integrated Modeling of High Performance Passenger and Freight Train Operation Planning on Shared Use Rail Corridors: A Focus on the US Context</a:t>
            </a:r>
            <a:r>
              <a:rPr lang="en-US" altLang="zh-TW" dirty="0">
                <a:ea typeface="新細明體" charset="-120"/>
              </a:rPr>
              <a:t/>
            </a:r>
            <a:br>
              <a:rPr lang="en-US" altLang="zh-TW" dirty="0">
                <a:ea typeface="新細明體" charset="-12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ea typeface="新細明體" charset="-120"/>
              </a:rPr>
              <a:t>Ahmadreza Talebian, Bo </a:t>
            </a:r>
            <a:r>
              <a:rPr lang="en-US" b="1" dirty="0" err="1">
                <a:ea typeface="新細明體" charset="-120"/>
              </a:rPr>
              <a:t>Zou</a:t>
            </a:r>
            <a:endParaRPr lang="en-US" b="1" dirty="0">
              <a:ea typeface="新細明體" charset="-120"/>
            </a:endParaRPr>
          </a:p>
          <a:p>
            <a:r>
              <a:rPr lang="en-US" b="1" dirty="0">
                <a:ea typeface="新細明體" charset="-120"/>
              </a:rPr>
              <a:t>University of Illinois at Chicago</a:t>
            </a:r>
          </a:p>
          <a:p>
            <a:endParaRPr lang="en-US" altLang="zh-TW" b="1" dirty="0">
              <a:ea typeface="新細明體" charset="-120"/>
            </a:endParaRPr>
          </a:p>
          <a:p>
            <a:r>
              <a:rPr lang="en-US" altLang="zh-TW" b="1" dirty="0">
                <a:ea typeface="新細明體" charset="-120"/>
              </a:rPr>
              <a:t>Presentation at </a:t>
            </a:r>
            <a:r>
              <a:rPr lang="en-US" altLang="zh-TW" b="1" dirty="0" smtClean="0">
                <a:ea typeface="新細明體" charset="-120"/>
              </a:rPr>
              <a:t>UIUC</a:t>
            </a:r>
            <a:br>
              <a:rPr lang="en-US" altLang="zh-TW" b="1" dirty="0" smtClean="0">
                <a:ea typeface="新細明體" charset="-120"/>
              </a:rPr>
            </a:br>
            <a:r>
              <a:rPr lang="en-US" altLang="zh-TW" b="1" dirty="0" smtClean="0">
                <a:ea typeface="新細明體" charset="-120"/>
              </a:rPr>
              <a:t>Oct 17, </a:t>
            </a:r>
            <a:r>
              <a:rPr lang="en-US" altLang="zh-TW" b="1" dirty="0">
                <a:ea typeface="新細明體" charset="-120"/>
              </a:rPr>
              <a:t>2014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17538" y="525359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Passenger train scheduling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169313"/>
            <a:ext cx="23428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Objective function</a:t>
            </a:r>
            <a:endParaRPr lang="en-US" sz="2200" b="1" dirty="0"/>
          </a:p>
        </p:txBody>
      </p:sp>
      <p:sp>
        <p:nvSpPr>
          <p:cNvPr id="20" name="Rectangle 19"/>
          <p:cNvSpPr/>
          <p:nvPr/>
        </p:nvSpPr>
        <p:spPr>
          <a:xfrm>
            <a:off x="660926" y="1524000"/>
            <a:ext cx="4673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/>
              <a:t>Schedule delay calculation for the first subtrain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" b="1"/>
          <a:stretch/>
        </p:blipFill>
        <p:spPr bwMode="auto">
          <a:xfrm>
            <a:off x="2347919" y="1969476"/>
            <a:ext cx="3324872" cy="488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3406936" y="1905000"/>
            <a:ext cx="0" cy="38100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06936" y="2057400"/>
            <a:ext cx="1746736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59336" y="2133600"/>
            <a:ext cx="0" cy="35814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59336" y="2209800"/>
            <a:ext cx="1594336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19981" y="2286000"/>
            <a:ext cx="0" cy="34290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19981" y="2362200"/>
            <a:ext cx="1433691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64136" y="2438400"/>
            <a:ext cx="0" cy="32766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64136" y="2514600"/>
            <a:ext cx="1289536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024636" y="2590800"/>
            <a:ext cx="0" cy="31242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24636" y="2667000"/>
            <a:ext cx="1122994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77181" y="2743200"/>
            <a:ext cx="0" cy="29718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177181" y="2819400"/>
            <a:ext cx="976491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34344" y="2895600"/>
            <a:ext cx="0" cy="28194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350462" y="2971800"/>
            <a:ext cx="797168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478321" y="3048000"/>
            <a:ext cx="0" cy="26670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473736" y="3124200"/>
            <a:ext cx="679936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655262" y="3200400"/>
            <a:ext cx="0" cy="25146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626136" y="3276600"/>
            <a:ext cx="527536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782019" y="3352800"/>
            <a:ext cx="0" cy="23622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778536" y="3429000"/>
            <a:ext cx="375136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934419" y="3505200"/>
            <a:ext cx="0" cy="22098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930936" y="3581400"/>
            <a:ext cx="222736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086819" y="3657600"/>
            <a:ext cx="0" cy="20574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118504" y="3733800"/>
            <a:ext cx="35168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6096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Rectangle 87"/>
          <p:cNvSpPr/>
          <p:nvPr/>
        </p:nvSpPr>
        <p:spPr>
          <a:xfrm>
            <a:off x="1752600" y="2819400"/>
            <a:ext cx="1752600" cy="281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17538" y="525359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Passenger train scheduling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169313"/>
            <a:ext cx="23428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Objective function</a:t>
            </a:r>
            <a:endParaRPr lang="en-US" sz="2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8200" y="3124200"/>
                <a:ext cx="81232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Total schedule delay of passengers who prefer to depart between </a:t>
                </a:r>
                <a:r>
                  <a:rPr lang="en-US" i="1" dirty="0"/>
                  <a:t>t</a:t>
                </a:r>
                <a:r>
                  <a:rPr lang="en-US" dirty="0"/>
                  <a:t>=1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(departure time of subtrain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en-US" dirty="0"/>
                  <a:t>) and end up boarding subtrain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24200"/>
                <a:ext cx="8123238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676" t="-471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660926" y="1524000"/>
            <a:ext cx="4673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/>
              <a:t>Schedule delay calculation for the first subtrain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81000" y="1893332"/>
                <a:ext cx="8305800" cy="1156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sub>
                        <m: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  <a:p>
                <a:pPr algn="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 </m:t>
                    </m:r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𝑊</m:t>
                    </m:r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{∀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|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/>
                          </a:rPr>
                          <m:t>Ψ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sup>
                        </m:sSubSup>
                      </m:sup>
                    </m:sSup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893332"/>
                <a:ext cx="8305800" cy="1156022"/>
              </a:xfrm>
              <a:prstGeom prst="rect">
                <a:avLst/>
              </a:prstGeom>
              <a:blipFill rotWithShape="1">
                <a:blip r:embed="rId3"/>
                <a:stretch>
                  <a:fillRect r="-294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52400" y="2819400"/>
                <a:ext cx="8763000" cy="1217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   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bar>
                            <m:ba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sub>
                        <m: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)/2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𝑢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∀ </m:t>
                      </m:r>
                      <m:r>
                        <a:rPr lang="en-US" i="1">
                          <a:latin typeface="Cambria Math"/>
                        </a:rPr>
                        <m:t>𝑤</m:t>
                      </m:r>
                      <m:r>
                        <a:rPr lang="en-US" i="1">
                          <a:latin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</a:rPr>
                        <m:t>𝑊</m:t>
                      </m:r>
                      <m:r>
                        <a:rPr lang="en-US" i="1">
                          <a:latin typeface="Cambria Math"/>
                        </a:rPr>
                        <m:t>, {∀(</m:t>
                      </m:r>
                      <m:r>
                        <a:rPr lang="en-US" i="1">
                          <a:latin typeface="Cambria Math"/>
                        </a:rPr>
                        <m:t>𝑢</m:t>
                      </m:r>
                      <m:r>
                        <a:rPr lang="en-US" i="1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)|(</m:t>
                      </m:r>
                      <m:r>
                        <a:rPr lang="en-US" i="1">
                          <a:latin typeface="Cambria Math"/>
                        </a:rPr>
                        <m:t>𝑢</m:t>
                      </m:r>
                      <m:r>
                        <a:rPr lang="en-US" i="1"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),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1">
                              <a:latin typeface="Cambria Math"/>
                            </a:rPr>
                            <m:t>Ψ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</m:sup>
                      </m:sSup>
                      <m:r>
                        <a:rPr lang="en-US" i="1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1">
                              <a:latin typeface="Cambria Math"/>
                            </a:rPr>
                            <m:t>Ψ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</m:sup>
                      </m:sSup>
                      <m:r>
                        <a:rPr lang="en-US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819400"/>
                <a:ext cx="8763000" cy="1217385"/>
              </a:xfrm>
              <a:prstGeom prst="rect">
                <a:avLst/>
              </a:prstGeom>
              <a:blipFill rotWithShape="1">
                <a:blip r:embed="rId4"/>
                <a:stretch>
                  <a:fillRect r="-209" b="-4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2000" y="4191000"/>
                <a:ext cx="8199438" cy="944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Total schedule delay of passengers who take subtrain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en-US" dirty="0"/>
                  <a:t> and prefer to depart between </a:t>
                </a:r>
                <a:r>
                  <a:rPr lang="en-US" i="1" dirty="0"/>
                  <a:t>u</a:t>
                </a:r>
                <a:r>
                  <a:rPr lang="en-US" dirty="0"/>
                  <a:t> (departure time of the subtrain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en-US" dirty="0"/>
                  <a:t>)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a departure time of subtrain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191000"/>
                <a:ext cx="8199438" cy="944939"/>
              </a:xfrm>
              <a:prstGeom prst="rect">
                <a:avLst/>
              </a:prstGeom>
              <a:blipFill rotWithShape="1">
                <a:blip r:embed="rId5"/>
                <a:stretch>
                  <a:fillRect l="-595" t="-16774" b="-36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81000" y="4804042"/>
                <a:ext cx="8534400" cy="1395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sub>
                        <m: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𝑜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𝑤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latin typeface="Cambria Math"/>
                                    </a:rPr>
                                    <m:t>Ψ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𝑤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</m:eqAr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sub>
                            <m: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bSup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 ×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bSup>
                            </m:sup>
                          </m:sSubSup>
                        </m:e>
                      </m:nary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i="1" dirty="0"/>
              </a:p>
              <a:p>
                <a:pPr algn="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 </m:t>
                    </m:r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𝑊</m:t>
                    </m:r>
                  </m:oMath>
                </a14:m>
                <a:r>
                  <a:rPr lang="en-US" i="1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{∀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|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/>
                          </a:rPr>
                          <m:t>Ψ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sup>
                        </m:sSubSup>
                      </m:sup>
                    </m:sSup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04042"/>
                <a:ext cx="8534400" cy="1395960"/>
              </a:xfrm>
              <a:prstGeom prst="rect">
                <a:avLst/>
              </a:prstGeom>
              <a:blipFill rotWithShape="1">
                <a:blip r:embed="rId6"/>
                <a:stretch>
                  <a:fillRect r="-286" b="-6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38200" y="3886200"/>
                <a:ext cx="807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Total schedule delay of passengers who prefer to depart </a:t>
                </a:r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(departure time of subtrain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en-US" dirty="0"/>
                  <a:t>) and end up boarding subtrain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86200"/>
                <a:ext cx="8077200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679" t="-471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358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17538" y="525359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Passenger train scheduling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7538" y="1169313"/>
            <a:ext cx="23428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Objective function</a:t>
            </a:r>
            <a:endParaRPr lang="en-US" sz="2200" b="1" dirty="0"/>
          </a:p>
        </p:txBody>
      </p:sp>
      <p:sp>
        <p:nvSpPr>
          <p:cNvPr id="9" name="Rectangle 8"/>
          <p:cNvSpPr/>
          <p:nvPr/>
        </p:nvSpPr>
        <p:spPr>
          <a:xfrm>
            <a:off x="643161" y="1600200"/>
            <a:ext cx="3927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Maintaining the order among subtrains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453746" y="4486354"/>
                <a:ext cx="3718454" cy="16858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700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1700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1700" i="1">
                                  <a:latin typeface="Cambria Math"/>
                                </a:rPr>
                                <m:t>𝑊</m:t>
                              </m:r>
                            </m:e>
                            <m:e>
                              <m:r>
                                <a:rPr lang="en-US" sz="17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700" i="1">
                                  <a:latin typeface="Cambria Math"/>
                                </a:rPr>
                                <m:t>=2,3,…,</m:t>
                              </m:r>
                              <m:r>
                                <a:rPr lang="en-US" sz="1700" i="1">
                                  <a:latin typeface="Cambria Math"/>
                                </a:rPr>
                                <m:t>𝑁</m:t>
                              </m:r>
                            </m:e>
                            <m:e>
                              <m:r>
                                <a:rPr lang="en-US" sz="17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7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1700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7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700" i="1">
                                  <a:latin typeface="Cambria Math"/>
                                </a:rPr>
                                <m:t>)|</m:t>
                              </m:r>
                              <m:sSup>
                                <m:sSup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7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zh-CN" altLang="en-US" sz="1700" i="1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sz="1700" i="1">
                                  <a:latin typeface="Cambria Math"/>
                                </a:rPr>
                                <m:t>𝑢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700" i="1">
                                          <a:latin typeface="Cambria Math"/>
                                        </a:rPr>
                                        <m:t>𝑜</m:t>
                                      </m:r>
                                    </m:e>
                                    <m:sup>
                                      <m:r>
                                        <a:rPr lang="en-US" sz="1700" i="1">
                                          <a:latin typeface="Cambria Math"/>
                                        </a:rPr>
                                        <m:t>𝑤</m:t>
                                      </m:r>
                                    </m:sup>
                                  </m:sSup>
                                  <m:r>
                                    <a:rPr lang="en-US" sz="17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700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sz="1700" i="1">
                                      <a:latin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700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17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1700" i="1">
                                      <a:latin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7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17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700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700">
                                      <a:latin typeface="Cambria Math"/>
                                    </a:rPr>
                                    <m:t>Ψ</m:t>
                                  </m:r>
                                </m:e>
                                <m:sup>
                                  <m:r>
                                    <a:rPr lang="en-US" sz="1700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1700" i="1">
                                      <a:latin typeface="Cambria Math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7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7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1700" i="1">
                                          <a:latin typeface="Cambria Math"/>
                                        </a:rPr>
                                        <m:t>−1</m:t>
                                      </m:r>
                                    </m:sub>
                                    <m:sup>
                                      <m:r>
                                        <a:rPr lang="en-US" sz="1700" i="1">
                                          <a:latin typeface="Cambria Math"/>
                                        </a:rPr>
                                        <m:t>𝑤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  <m:e>
                              <m:r>
                                <a:rPr lang="en-US" sz="1700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i="1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p>
                                  <m:r>
                                    <a:rPr lang="en-US" sz="1700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p>
                              <m:r>
                                <a:rPr lang="en-US" sz="17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7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17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7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17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700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1700" i="1">
                                  <a:latin typeface="Cambria Math"/>
                                </a:rPr>
                                <m:t>)∈</m:t>
                              </m:r>
                              <m:sSup>
                                <m:sSup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700">
                                      <a:latin typeface="Cambria Math"/>
                                    </a:rPr>
                                    <m:t>Ψ</m:t>
                                  </m:r>
                                </m:e>
                                <m:sup>
                                  <m:r>
                                    <a:rPr lang="en-US" sz="1700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1700" i="1">
                                      <a:latin typeface="Cambria Math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7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7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sz="1700" i="1">
                                          <a:latin typeface="Cambria Math"/>
                                        </a:rPr>
                                        <m:t>𝑤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</m:eqArr>
                        </m:sub>
                        <m:sup/>
                        <m:e>
                          <m:r>
                            <a:rPr lang="en-US" sz="1700" i="1">
                              <a:latin typeface="Cambria Math"/>
                            </a:rPr>
                            <m:t>𝑀</m:t>
                          </m:r>
                          <m:r>
                            <a:rPr lang="en-US" altLang="zh-CN" sz="1700" i="1">
                              <a:latin typeface="Cambria Math"/>
                            </a:rPr>
                            <m:t>×</m:t>
                          </m:r>
                          <m:sSubSup>
                            <m:sSub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7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i="1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p>
                                  <m:r>
                                    <a:rPr lang="en-US" sz="1700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p>
                              <m:r>
                                <a:rPr lang="en-US" sz="17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7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1700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7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700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17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sSubSup>
                                <m:sSubSup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7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7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1700" i="1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sz="1700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bSup>
                            </m:sup>
                          </m:sSubSup>
                          <m:r>
                            <a:rPr lang="en-US" altLang="zh-CN" sz="1700" i="1">
                              <a:latin typeface="Cambria Math"/>
                            </a:rPr>
                            <m:t>×</m:t>
                          </m:r>
                          <m:sSubSup>
                            <m:sSub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7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i="1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p>
                                  <m:r>
                                    <a:rPr lang="en-US" sz="1700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p>
                              <m:r>
                                <a:rPr lang="en-US" sz="17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7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17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7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17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700" i="1">
                                  <a:latin typeface="Cambria Math"/>
                                </a:rPr>
                                <m:t>𝑣</m:t>
                              </m:r>
                            </m:sub>
                            <m:sup>
                              <m:sSubSup>
                                <m:sSubSup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7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7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700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bSup>
                            </m:sup>
                          </m:sSubSup>
                        </m:e>
                      </m:nary>
                    </m:oMath>
                  </m:oMathPara>
                </a14:m>
                <a:endParaRPr lang="en-US" sz="17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746" y="4486354"/>
                <a:ext cx="3718454" cy="1685846"/>
              </a:xfrm>
              <a:prstGeom prst="rect">
                <a:avLst/>
              </a:prstGeom>
              <a:blipFill rotWithShape="1">
                <a:blip r:embed="rId2"/>
                <a:stretch>
                  <a:fillRect r="-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693738" y="2057400"/>
            <a:ext cx="81454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Maintaining the order among subtrains essentially ensures maintaining the </a:t>
            </a:r>
            <a:r>
              <a:rPr lang="en-US" sz="2200" dirty="0"/>
              <a:t>order among physical </a:t>
            </a:r>
            <a:r>
              <a:rPr lang="en-US" sz="2200" dirty="0" smtClean="0"/>
              <a:t>trains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3048000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Penalize any combination of the starting arcs of two consecutive subtrains which violates the order of subtrains </a:t>
            </a:r>
            <a:r>
              <a:rPr lang="en-US" sz="2200" dirty="0" smtClean="0"/>
              <a:t>by </a:t>
            </a:r>
            <a:r>
              <a:rPr lang="en-US" sz="2200" dirty="0"/>
              <a:t>a large number </a:t>
            </a:r>
            <a:r>
              <a:rPr lang="en-US" sz="2200" i="1" dirty="0" smtClean="0"/>
              <a:t>M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685800" y="4064913"/>
            <a:ext cx="6781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We add the following term to the objective function</a:t>
            </a:r>
          </a:p>
        </p:txBody>
      </p:sp>
    </p:spTree>
    <p:extLst>
      <p:ext uri="{BB962C8B-B14F-4D97-AF65-F5344CB8AC3E}">
        <p14:creationId xmlns:p14="http://schemas.microsoft.com/office/powerpoint/2010/main" val="403163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43638"/>
            <a:ext cx="7848600" cy="579438"/>
          </a:xfrm>
        </p:spPr>
        <p:txBody>
          <a:bodyPr>
            <a:noAutofit/>
          </a:bodyPr>
          <a:lstStyle/>
          <a:p>
            <a:r>
              <a:rPr lang="en-US" sz="4000" dirty="0" smtClean="0"/>
              <a:t>Constraints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0400" y="1371600"/>
            <a:ext cx="7772400" cy="5064368"/>
          </a:xfrm>
        </p:spPr>
        <p:txBody>
          <a:bodyPr/>
          <a:lstStyle/>
          <a:p>
            <a:r>
              <a:rPr lang="en-US" sz="2500" dirty="0"/>
              <a:t>Unique departure from origin</a:t>
            </a:r>
          </a:p>
          <a:p>
            <a:r>
              <a:rPr lang="en-US" sz="2500" dirty="0"/>
              <a:t>Unique sinking at the destination</a:t>
            </a:r>
          </a:p>
          <a:p>
            <a:r>
              <a:rPr lang="en-US" sz="2500" dirty="0"/>
              <a:t>Flow conservation</a:t>
            </a:r>
          </a:p>
          <a:p>
            <a:r>
              <a:rPr lang="en-US" sz="2500" dirty="0"/>
              <a:t>Linkage between trains</a:t>
            </a:r>
          </a:p>
          <a:p>
            <a:r>
              <a:rPr lang="en-US" sz="2500" dirty="0"/>
              <a:t>Binary variables</a:t>
            </a:r>
          </a:p>
          <a:p>
            <a:r>
              <a:rPr lang="en-US" sz="2500" dirty="0" smtClean="0"/>
              <a:t>Segment </a:t>
            </a:r>
            <a:r>
              <a:rPr lang="en-US" sz="2500" dirty="0"/>
              <a:t>capacity constraint</a:t>
            </a:r>
          </a:p>
          <a:p>
            <a:r>
              <a:rPr lang="en-US" sz="2500" dirty="0" smtClean="0"/>
              <a:t>Segment </a:t>
            </a:r>
            <a:r>
              <a:rPr lang="en-US" sz="2500" dirty="0"/>
              <a:t>transition constraint</a:t>
            </a:r>
          </a:p>
          <a:p>
            <a:r>
              <a:rPr lang="en-US" sz="2500" dirty="0"/>
              <a:t>Headway </a:t>
            </a:r>
            <a:r>
              <a:rPr lang="en-US" sz="2500" dirty="0" smtClean="0"/>
              <a:t>management</a:t>
            </a:r>
            <a:endParaRPr lang="en-US" sz="2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663" y="359105"/>
            <a:ext cx="7848600" cy="579438"/>
          </a:xfrm>
        </p:spPr>
        <p:txBody>
          <a:bodyPr>
            <a:noAutofit/>
          </a:bodyPr>
          <a:lstStyle/>
          <a:p>
            <a:r>
              <a:rPr lang="en-US" sz="4000" dirty="0"/>
              <a:t>Constraints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0399" y="1169988"/>
                <a:ext cx="8331201" cy="5230812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4600" dirty="0" smtClean="0"/>
                  <a:t>Linear network constraints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4000" dirty="0"/>
                  <a:t>Unique departure from </a:t>
                </a:r>
                <a:r>
                  <a:rPr lang="en-US" sz="4000" dirty="0" smtClean="0"/>
                  <a:t>origin</a:t>
                </a:r>
                <a:br>
                  <a:rPr lang="en-US" sz="4000" dirty="0" smtClean="0"/>
                </a:br>
                <a:endParaRPr lang="en-US" sz="1500" dirty="0"/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700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i="1">
                                  <a:latin typeface="Cambria Math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sz="2700" i="1">
                                  <a:latin typeface="Cambria Math"/>
                                </a:rPr>
                                <m:t>𝑤</m:t>
                              </m:r>
                            </m:sup>
                          </m:sSup>
                          <m:r>
                            <a:rPr lang="en-US" sz="2700" i="1">
                              <a:latin typeface="Cambria Math"/>
                            </a:rPr>
                            <m:t>,</m:t>
                          </m:r>
                          <m:r>
                            <a:rPr lang="en-US" sz="2700" i="1">
                              <a:latin typeface="Cambria Math"/>
                            </a:rPr>
                            <m:t>𝑗</m:t>
                          </m:r>
                          <m:r>
                            <a:rPr lang="en-US" sz="2700" i="1">
                              <a:latin typeface="Cambria Math"/>
                            </a:rPr>
                            <m:t>,</m:t>
                          </m:r>
                          <m:r>
                            <a:rPr lang="en-US" sz="2700" i="1">
                              <a:latin typeface="Cambria Math"/>
                            </a:rPr>
                            <m:t>𝑢</m:t>
                          </m:r>
                          <m:r>
                            <a:rPr lang="en-US" sz="2700" i="1">
                              <a:latin typeface="Cambria Math"/>
                            </a:rPr>
                            <m:t>,</m:t>
                          </m:r>
                          <m:r>
                            <a:rPr lang="en-US" sz="2700" i="1">
                              <a:latin typeface="Cambria Math"/>
                            </a:rPr>
                            <m:t>𝑣</m:t>
                          </m:r>
                          <m:r>
                            <a:rPr lang="en-US" sz="2700" i="1">
                              <a:latin typeface="Cambria Math"/>
                            </a:rPr>
                            <m:t>)∈</m:t>
                          </m:r>
                          <m:sSup>
                            <m:sSup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700">
                                  <a:latin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sz="2700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7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700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bSup>
                            </m:sup>
                          </m:sSup>
                        </m:sub>
                        <m:sup/>
                        <m:e>
                          <m:sSubSup>
                            <m:sSubSup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7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i="1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p>
                                  <m:r>
                                    <a:rPr lang="en-US" sz="2700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p>
                              <m:r>
                                <a:rPr lang="en-US" sz="27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𝑣</m:t>
                              </m:r>
                            </m:sub>
                            <m:sup>
                              <m:sSubSup>
                                <m:sSubSup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7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700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bSup>
                            </m:sup>
                          </m:sSubSup>
                        </m:e>
                      </m:nary>
                      <m:r>
                        <a:rPr lang="en-US" sz="2700">
                          <a:latin typeface="Cambria Math"/>
                        </a:rPr>
                        <m:t>=</m:t>
                      </m:r>
                      <m:r>
                        <a:rPr lang="en-US" sz="2700" i="1">
                          <a:latin typeface="Cambria Math"/>
                        </a:rPr>
                        <m:t>1      ∀</m:t>
                      </m:r>
                      <m:r>
                        <a:rPr lang="en-US" sz="2700" i="1">
                          <a:latin typeface="Cambria Math"/>
                        </a:rPr>
                        <m:t>𝑛</m:t>
                      </m:r>
                      <m:r>
                        <a:rPr lang="en-US" sz="2700" i="1">
                          <a:latin typeface="Cambria Math"/>
                        </a:rPr>
                        <m:t>=1,2,….,</m:t>
                      </m:r>
                      <m:r>
                        <a:rPr lang="en-US" sz="2700" i="1">
                          <a:latin typeface="Cambria Math"/>
                        </a:rPr>
                        <m:t>𝑁</m:t>
                      </m:r>
                      <m:r>
                        <a:rPr lang="en-US" sz="2700" i="1">
                          <a:latin typeface="Cambria Math"/>
                        </a:rPr>
                        <m:t>, ∀</m:t>
                      </m:r>
                      <m:r>
                        <a:rPr lang="en-US" sz="2700" i="1">
                          <a:latin typeface="Cambria Math"/>
                        </a:rPr>
                        <m:t>𝑤</m:t>
                      </m:r>
                      <m:r>
                        <a:rPr lang="en-US" sz="2700" i="1">
                          <a:latin typeface="Cambria Math"/>
                        </a:rPr>
                        <m:t>∈</m:t>
                      </m:r>
                      <m:r>
                        <a:rPr lang="en-US" sz="2700" i="1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US" sz="2700" dirty="0" smtClean="0"/>
              </a:p>
              <a:p>
                <a:pPr marL="342900" lvl="1" indent="0">
                  <a:buNone/>
                </a:pPr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4000" dirty="0" smtClean="0"/>
                  <a:t>Unique </a:t>
                </a:r>
                <a:r>
                  <a:rPr lang="en-US" sz="4000" dirty="0"/>
                  <a:t>sinking at the destination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700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700" i="1">
                                  <a:latin typeface="Cambria Math"/>
                                </a:rPr>
                                <m:t>𝑤</m:t>
                              </m:r>
                            </m:sup>
                          </m:sSup>
                          <m:r>
                            <a:rPr lang="en-US" sz="2700" i="1">
                              <a:latin typeface="Cambria Math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700" i="1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sz="2700" i="1">
                              <a:latin typeface="Cambria Math"/>
                            </a:rPr>
                            <m:t>,  </m:t>
                          </m:r>
                          <m:r>
                            <a:rPr lang="en-US" sz="2700" i="1">
                              <a:latin typeface="Cambria Math"/>
                            </a:rPr>
                            <m:t>𝑢</m:t>
                          </m:r>
                          <m:r>
                            <a:rPr lang="en-US" sz="2700" i="1">
                              <a:latin typeface="Cambria Math"/>
                            </a:rPr>
                            <m:t>,</m:t>
                          </m:r>
                          <m:r>
                            <a:rPr lang="en-US" sz="2700" i="1">
                              <a:latin typeface="Cambria Math"/>
                            </a:rPr>
                            <m:t>𝑣</m:t>
                          </m:r>
                          <m:r>
                            <a:rPr lang="en-US" sz="2700" i="1">
                              <a:latin typeface="Cambria Math"/>
                            </a:rPr>
                            <m:t>)∈</m:t>
                          </m:r>
                          <m:sSup>
                            <m:sSup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700" i="1">
                                  <a:latin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sz="2700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7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700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bSup>
                            </m:sup>
                          </m:sSup>
                        </m:sub>
                        <m:sup/>
                        <m:e>
                          <m:sSubSup>
                            <m:sSubSup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7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700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p>
                              <m:r>
                                <a:rPr lang="en-US" sz="2700" i="1">
                                  <a:latin typeface="Cambria Math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sz="2700" i="1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𝑣</m:t>
                              </m:r>
                            </m:sub>
                            <m:sup>
                              <m:sSubSup>
                                <m:sSubSup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7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700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bSup>
                            </m:sup>
                          </m:sSubSup>
                        </m:e>
                      </m:nary>
                      <m:r>
                        <a:rPr lang="en-US" sz="2700" i="1">
                          <a:latin typeface="Cambria Math"/>
                        </a:rPr>
                        <m:t>=1      ∀</m:t>
                      </m:r>
                      <m:r>
                        <a:rPr lang="en-US" sz="2700" i="1">
                          <a:latin typeface="Cambria Math"/>
                        </a:rPr>
                        <m:t>𝑛</m:t>
                      </m:r>
                      <m:r>
                        <a:rPr lang="en-US" sz="2700" i="1">
                          <a:latin typeface="Cambria Math"/>
                        </a:rPr>
                        <m:t>=1,2,….,</m:t>
                      </m:r>
                      <m:r>
                        <a:rPr lang="en-US" sz="2700" i="1">
                          <a:latin typeface="Cambria Math"/>
                        </a:rPr>
                        <m:t>𝑁</m:t>
                      </m:r>
                      <m:r>
                        <a:rPr lang="en-US" sz="2700" i="1">
                          <a:latin typeface="Cambria Math"/>
                        </a:rPr>
                        <m:t>, ∀</m:t>
                      </m:r>
                      <m:r>
                        <a:rPr lang="en-US" sz="2700" i="1">
                          <a:latin typeface="Cambria Math"/>
                        </a:rPr>
                        <m:t>𝑤</m:t>
                      </m:r>
                      <m:r>
                        <a:rPr lang="en-US" sz="2700" i="1">
                          <a:latin typeface="Cambria Math"/>
                        </a:rPr>
                        <m:t>∈</m:t>
                      </m:r>
                      <m:r>
                        <a:rPr lang="en-US" sz="2700" i="1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US" sz="2700" i="1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4000" dirty="0" smtClean="0"/>
                  <a:t>Flow conservation</a:t>
                </a:r>
                <a:endParaRPr lang="en-US" sz="4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700" i="1">
                              <a:latin typeface="Cambria Math"/>
                            </a:rPr>
                            <m:t>(</m:t>
                          </m:r>
                          <m:r>
                            <a:rPr lang="en-US" sz="2700" i="1">
                              <a:latin typeface="Cambria Math"/>
                            </a:rPr>
                            <m:t>𝑎</m:t>
                          </m:r>
                          <m:r>
                            <a:rPr lang="en-US" sz="2700" i="1">
                              <a:latin typeface="Cambria Math"/>
                            </a:rPr>
                            <m:t>, </m:t>
                          </m:r>
                          <m:r>
                            <a:rPr lang="en-US" sz="2700" i="1">
                              <a:latin typeface="Cambria Math"/>
                            </a:rPr>
                            <m:t>𝑖</m:t>
                          </m:r>
                          <m:r>
                            <a:rPr lang="en-US" sz="2700" i="1">
                              <a:latin typeface="Cambria Math"/>
                            </a:rPr>
                            <m:t>,  </m:t>
                          </m:r>
                          <m:r>
                            <a:rPr lang="en-US" sz="2700" i="1">
                              <a:latin typeface="Cambria Math"/>
                            </a:rPr>
                            <m:t>𝑢</m:t>
                          </m:r>
                          <m:r>
                            <a:rPr lang="en-US" sz="2700" i="1">
                              <a:latin typeface="Cambria Math"/>
                            </a:rPr>
                            <m:t>, </m:t>
                          </m:r>
                          <m:r>
                            <a:rPr lang="en-US" sz="2700" i="1">
                              <a:latin typeface="Cambria Math"/>
                            </a:rPr>
                            <m:t>𝑡</m:t>
                          </m:r>
                          <m:r>
                            <a:rPr lang="en-US" sz="2700" i="1">
                              <a:latin typeface="Cambria Math"/>
                            </a:rPr>
                            <m:t>)∈</m:t>
                          </m:r>
                          <m:sSup>
                            <m:sSup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700" i="1">
                                  <a:latin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sz="2700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</m:sub>
                        <m:sup/>
                        <m:e>
                          <m:sSubSup>
                            <m:sSubSup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7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700" i="1">
                                  <a:latin typeface="Cambria Math"/>
                                </a:rPr>
                                <m:t>𝑟</m:t>
                              </m:r>
                            </m:sup>
                          </m:sSubSup>
                        </m:e>
                      </m:nary>
                      <m:r>
                        <a:rPr lang="en-US" sz="27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700" i="1">
                              <a:latin typeface="Cambria Math"/>
                            </a:rPr>
                            <m:t>(</m:t>
                          </m:r>
                          <m:r>
                            <a:rPr lang="en-US" sz="2700" i="1">
                              <a:latin typeface="Cambria Math"/>
                            </a:rPr>
                            <m:t>𝑖</m:t>
                          </m:r>
                          <m:r>
                            <a:rPr lang="en-US" sz="2700" i="1">
                              <a:latin typeface="Cambria Math"/>
                            </a:rPr>
                            <m:t>, </m:t>
                          </m:r>
                          <m:r>
                            <a:rPr lang="en-US" sz="2700" i="1">
                              <a:latin typeface="Cambria Math"/>
                            </a:rPr>
                            <m:t>𝑗</m:t>
                          </m:r>
                          <m:r>
                            <a:rPr lang="en-US" sz="2700" i="1">
                              <a:latin typeface="Cambria Math"/>
                            </a:rPr>
                            <m:t>, </m:t>
                          </m:r>
                          <m:r>
                            <a:rPr lang="en-US" sz="2700" i="1">
                              <a:latin typeface="Cambria Math"/>
                            </a:rPr>
                            <m:t>𝑡</m:t>
                          </m:r>
                          <m:r>
                            <a:rPr lang="en-US" sz="2700" i="1">
                              <a:latin typeface="Cambria Math"/>
                            </a:rPr>
                            <m:t>,  </m:t>
                          </m:r>
                          <m:r>
                            <a:rPr lang="en-US" sz="2700" i="1">
                              <a:latin typeface="Cambria Math"/>
                            </a:rPr>
                            <m:t>𝑣</m:t>
                          </m:r>
                          <m:r>
                            <a:rPr lang="en-US" sz="2700" i="1">
                              <a:latin typeface="Cambria Math"/>
                            </a:rPr>
                            <m:t>)∈</m:t>
                          </m:r>
                          <m:sSup>
                            <m:sSup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700" i="1">
                                  <a:latin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sz="2700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</m:sub>
                        <m:sup/>
                        <m:e>
                          <m:sSubSup>
                            <m:sSubSup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7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2700" i="1">
                                  <a:latin typeface="Cambria Math"/>
                                </a:rPr>
                                <m:t>𝑟</m:t>
                              </m:r>
                            </m:sup>
                          </m:sSubSup>
                        </m:e>
                      </m:nary>
                      <m:r>
                        <a:rPr lang="en-US" sz="2700" i="1">
                          <a:latin typeface="Cambria Math"/>
                        </a:rPr>
                        <m:t>      ∀ </m:t>
                      </m:r>
                      <m:r>
                        <a:rPr lang="en-US" sz="2700" i="1">
                          <a:latin typeface="Cambria Math"/>
                        </a:rPr>
                        <m:t>𝑟</m:t>
                      </m:r>
                      <m:r>
                        <a:rPr lang="en-US" sz="2700" i="1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700" i="1"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700" i="1">
                          <a:latin typeface="Cambria Math"/>
                        </a:rPr>
                        <m:t>, </m:t>
                      </m:r>
                      <m:r>
                        <a:rPr lang="en-US" sz="2700" i="1">
                          <a:latin typeface="Cambria Math"/>
                        </a:rPr>
                        <m:t>𝑖</m:t>
                      </m:r>
                      <m:r>
                        <a:rPr lang="en-US" sz="2700" i="1">
                          <a:latin typeface="Cambria Math"/>
                        </a:rPr>
                        <m:t>∈{</m:t>
                      </m:r>
                      <m:r>
                        <a:rPr lang="en-US" sz="2700" i="1">
                          <a:latin typeface="Cambria Math"/>
                        </a:rPr>
                        <m:t>𝐵</m:t>
                      </m:r>
                      <m:r>
                        <a:rPr lang="en-US" sz="2700" i="1">
                          <a:latin typeface="Cambria Math"/>
                        </a:rPr>
                        <m:t>|</m:t>
                      </m:r>
                      <m:r>
                        <a:rPr lang="en-US" sz="2700" i="1">
                          <a:latin typeface="Cambria Math"/>
                        </a:rPr>
                        <m:t>𝑖</m:t>
                      </m:r>
                      <m:r>
                        <a:rPr lang="en-US" sz="2700" i="1">
                          <a:latin typeface="Cambria Math"/>
                        </a:rPr>
                        <m:t>≠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latin typeface="Cambria Math"/>
                            </a:rPr>
                            <m:t>𝑜</m:t>
                          </m:r>
                        </m:e>
                        <m:sup>
                          <m:r>
                            <a:rPr lang="en-US" sz="2700" i="1">
                              <a:latin typeface="Cambria Math"/>
                            </a:rPr>
                            <m:t>𝑤</m:t>
                          </m:r>
                        </m:sup>
                      </m:sSup>
                      <m:r>
                        <a:rPr lang="en-US" sz="2700" i="1">
                          <a:latin typeface="Cambria Math"/>
                        </a:rPr>
                        <m:t>}, </m:t>
                      </m:r>
                      <m:r>
                        <a:rPr lang="en-US" sz="2700" i="1">
                          <a:latin typeface="Cambria Math"/>
                        </a:rPr>
                        <m:t>𝑡</m:t>
                      </m:r>
                      <m:r>
                        <a:rPr lang="en-US" sz="2700" i="1">
                          <a:latin typeface="Cambria Math"/>
                        </a:rPr>
                        <m:t>∈</m:t>
                      </m:r>
                      <m:r>
                        <a:rPr lang="en-US" sz="2700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7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0399" y="1169988"/>
                <a:ext cx="8331201" cy="5230812"/>
              </a:xfrm>
              <a:blipFill rotWithShape="0">
                <a:blip r:embed="rId2"/>
                <a:stretch>
                  <a:fillRect l="-1683" t="-3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0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663" y="359105"/>
            <a:ext cx="7848600" cy="579438"/>
          </a:xfrm>
        </p:spPr>
        <p:txBody>
          <a:bodyPr>
            <a:noAutofit/>
          </a:bodyPr>
          <a:lstStyle/>
          <a:p>
            <a:r>
              <a:rPr lang="en-US" sz="4000" dirty="0"/>
              <a:t>Constraints </a:t>
            </a:r>
            <a:r>
              <a:rPr lang="en-US" sz="4000" dirty="0" smtClean="0"/>
              <a:t>(2)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0399" y="1169988"/>
                <a:ext cx="8178801" cy="454501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3500" dirty="0"/>
                  <a:t>Linear network constraints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3000" dirty="0" smtClean="0"/>
                  <a:t>Linkage between subtrains</a:t>
                </a:r>
                <a:endParaRPr lang="en-US" sz="3000" dirty="0"/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𝑤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</a:rPr>
                            <m:t>,  </m:t>
                          </m:r>
                          <m:r>
                            <a:rPr lang="en-US" sz="2200" i="1">
                              <a:latin typeface="Cambria Math"/>
                            </a:rPr>
                            <m:t>𝑢</m:t>
                          </m:r>
                          <m:r>
                            <a:rPr lang="en-US" sz="2200" i="1">
                              <a:latin typeface="Cambria Math"/>
                            </a:rPr>
                            <m:t>,</m:t>
                          </m:r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</a:rPr>
                            <m:t>)∈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 i="1">
                                  <a:latin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</m:sub>
                        <m:sup/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𝑟</m:t>
                              </m:r>
                            </m:sup>
                          </m:sSubSup>
                        </m:e>
                      </m:nary>
                      <m:r>
                        <a:rPr lang="en-US" sz="22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/>
                            </a:rPr>
                            <m:t>(</m:t>
                          </m:r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sz="2200" i="1">
                              <a:latin typeface="Cambria Math"/>
                            </a:rPr>
                            <m:t>)∈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𝑝</m:t>
                              </m:r>
                            </m:sup>
                          </m:sSubSup>
                        </m:sub>
                        <m:sup/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acc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sup>
                          </m:sSubSup>
                        </m:e>
                      </m:nary>
                      <m:r>
                        <a:rPr lang="en-US" sz="2200" i="1">
                          <a:latin typeface="Cambria Math"/>
                        </a:rPr>
                        <m:t>     ∀</m:t>
                      </m:r>
                      <m:r>
                        <a:rPr lang="en-US" sz="2200" i="1">
                          <a:latin typeface="Cambria Math"/>
                        </a:rPr>
                        <m:t>𝑟</m:t>
                      </m:r>
                      <m:r>
                        <a:rPr lang="en-US" sz="2200" i="1">
                          <a:latin typeface="Cambria Math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en-US" sz="2200" i="1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𝑟</m:t>
                          </m:r>
                          <m:r>
                            <a:rPr lang="en-US" sz="2200" i="1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sz="2200" i="1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𝑍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, </m:t>
                      </m:r>
                      <m:r>
                        <a:rPr lang="en-US" sz="2200" i="1">
                          <a:latin typeface="Cambria Math"/>
                        </a:rPr>
                        <m:t>𝑡</m:t>
                      </m:r>
                      <m:r>
                        <a:rPr lang="en-US" sz="2200" i="1">
                          <a:latin typeface="Cambria Math"/>
                        </a:rPr>
                        <m:t>∈</m:t>
                      </m:r>
                      <m:r>
                        <a:rPr lang="en-US" sz="2200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200" i="1" dirty="0">
                  <a:latin typeface="Cambria Math"/>
                </a:endParaRP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𝑜</m:t>
                              </m:r>
                            </m:e>
                            <m:sup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</m:acc>
                            </m:sup>
                          </m:sSup>
                          <m:r>
                            <a:rPr lang="en-US" sz="2200" i="1">
                              <a:latin typeface="Cambria Math"/>
                            </a:rPr>
                            <m:t>, </m:t>
                          </m:r>
                          <m:r>
                            <a:rPr lang="en-US" sz="2200" i="1">
                              <a:latin typeface="Cambria Math"/>
                            </a:rPr>
                            <m:t>𝑗</m:t>
                          </m:r>
                          <m:r>
                            <a:rPr lang="en-US" sz="2200" i="1">
                              <a:latin typeface="Cambria Math"/>
                            </a:rPr>
                            <m:t>, 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sz="2200" i="1">
                              <a:latin typeface="Cambria Math"/>
                            </a:rPr>
                            <m:t>,  </m:t>
                          </m:r>
                          <m:r>
                            <a:rPr lang="en-US" sz="2200" i="1">
                              <a:latin typeface="Cambria Math"/>
                            </a:rPr>
                            <m:t>𝑣</m:t>
                          </m:r>
                          <m:r>
                            <a:rPr lang="en-US" sz="2200" i="1">
                              <a:latin typeface="Cambria Math"/>
                            </a:rPr>
                            <m:t>)∈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 i="1">
                                  <a:latin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</m:sub>
                        <m:sup/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p>
                                  <m:acc>
                                    <m:accPr>
                                      <m:chr m:val="̂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</m:acc>
                                </m:sup>
                              </m:sSup>
                              <m:r>
                                <a:rPr lang="en-US" sz="22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,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acc>
                              <m:r>
                                <a:rPr lang="en-US" sz="2200" i="1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𝑣</m:t>
                              </m:r>
                            </m:sub>
                            <m:sup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sup>
                          </m:sSubSup>
                        </m:e>
                      </m:nary>
                      <m:r>
                        <a:rPr lang="en-US" sz="22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/>
                            </a:rPr>
                            <m:t>(</m:t>
                          </m:r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sz="2200" i="1">
                              <a:latin typeface="Cambria Math"/>
                            </a:rPr>
                            <m:t>)∈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𝑝</m:t>
                              </m:r>
                            </m:sup>
                          </m:sSubSup>
                        </m:sub>
                        <m:sup/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acc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sup>
                          </m:sSubSup>
                        </m:e>
                      </m:nary>
                      <m:r>
                        <a:rPr lang="en-US" sz="2200" i="1">
                          <a:latin typeface="Cambria Math"/>
                        </a:rPr>
                        <m:t>     ∀</m:t>
                      </m:r>
                      <m:r>
                        <a:rPr lang="en-US" sz="2200" i="1">
                          <a:latin typeface="Cambria Math"/>
                        </a:rPr>
                        <m:t>𝑟</m:t>
                      </m:r>
                      <m:r>
                        <a:rPr lang="en-US" sz="2200" i="1">
                          <a:latin typeface="Cambria Math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en-US" sz="2200" i="1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𝑟</m:t>
                          </m:r>
                          <m:r>
                            <a:rPr lang="en-US" sz="2200" i="1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sz="2200" i="1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𝑍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, </m:t>
                      </m:r>
                      <m:r>
                        <a:rPr lang="en-US" sz="2200" i="1">
                          <a:latin typeface="Cambria Math"/>
                        </a:rPr>
                        <m:t>𝑡</m:t>
                      </m:r>
                      <m:r>
                        <a:rPr lang="en-US" sz="2200" i="1">
                          <a:latin typeface="Cambria Math"/>
                        </a:rPr>
                        <m:t>∈</m:t>
                      </m:r>
                      <m:r>
                        <a:rPr lang="en-US" sz="2200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200" i="1" dirty="0">
                  <a:latin typeface="Cambria Math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3000" dirty="0" smtClean="0"/>
                  <a:t>Binary variables</a:t>
                </a:r>
                <a:endParaRPr lang="en-US" sz="3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𝑖</m:t>
                          </m:r>
                          <m:r>
                            <a:rPr lang="en-US" sz="2200" i="1">
                              <a:latin typeface="Cambria Math"/>
                            </a:rPr>
                            <m:t>, </m:t>
                          </m:r>
                          <m:r>
                            <a:rPr lang="en-US" sz="2200" i="1">
                              <a:latin typeface="Cambria Math"/>
                            </a:rPr>
                            <m:t>𝑗</m:t>
                          </m:r>
                          <m:r>
                            <a:rPr lang="en-US" sz="2200" i="1">
                              <a:latin typeface="Cambria Math"/>
                            </a:rPr>
                            <m:t>,  </m:t>
                          </m:r>
                          <m:r>
                            <a:rPr lang="en-US" sz="2200" i="1">
                              <a:latin typeface="Cambria Math"/>
                            </a:rPr>
                            <m:t>𝑢</m:t>
                          </m:r>
                          <m:r>
                            <a:rPr lang="en-US" sz="2200" i="1">
                              <a:latin typeface="Cambria Math"/>
                            </a:rPr>
                            <m:t>,</m:t>
                          </m:r>
                          <m:r>
                            <a:rPr lang="en-US" sz="2200" i="1">
                              <a:latin typeface="Cambria Math"/>
                            </a:rPr>
                            <m:t>𝑣</m:t>
                          </m:r>
                        </m:sub>
                        <m:sup>
                          <m:r>
                            <a:rPr lang="en-US" sz="2200" i="1">
                              <a:latin typeface="Cambria Math"/>
                            </a:rPr>
                            <m:t>𝑟</m:t>
                          </m:r>
                        </m:sup>
                      </m:sSubSup>
                      <m:r>
                        <a:rPr lang="en-US" sz="2200" i="1">
                          <a:latin typeface="Cambria Math"/>
                        </a:rPr>
                        <m:t> , </m:t>
                      </m:r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𝑡</m:t>
                              </m:r>
                            </m:e>
                          </m:acc>
                        </m:sub>
                        <m:sup>
                          <m:r>
                            <a:rPr lang="en-US" sz="2200" i="1">
                              <a:latin typeface="Cambria Math"/>
                            </a:rPr>
                            <m:t>𝑟</m:t>
                          </m:r>
                          <m:r>
                            <a:rPr lang="en-US" sz="2200" i="1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sup>
                      </m:sSubSup>
                      <m:r>
                        <a:rPr lang="en-US" sz="2200" i="1">
                          <a:latin typeface="Cambria Math"/>
                        </a:rPr>
                        <m:t>∈{0,1}</m:t>
                      </m:r>
                    </m:oMath>
                  </m:oMathPara>
                </a14:m>
                <a:endParaRPr lang="en-US" sz="22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0399" y="1169988"/>
                <a:ext cx="8178801" cy="4545012"/>
              </a:xfrm>
              <a:blipFill rotWithShape="1">
                <a:blip r:embed="rId2"/>
                <a:stretch>
                  <a:fillRect l="-1639" t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8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663" y="359105"/>
            <a:ext cx="7848600" cy="579438"/>
          </a:xfrm>
        </p:spPr>
        <p:txBody>
          <a:bodyPr>
            <a:noAutofit/>
          </a:bodyPr>
          <a:lstStyle/>
          <a:p>
            <a:r>
              <a:rPr lang="en-US" sz="4000" dirty="0"/>
              <a:t>Constraints </a:t>
            </a:r>
            <a:r>
              <a:rPr lang="en-US" sz="4000" dirty="0" smtClean="0"/>
              <a:t>(3)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0399" y="1169988"/>
                <a:ext cx="8483601" cy="4545012"/>
              </a:xfrm>
            </p:spPr>
            <p:txBody>
              <a:bodyPr>
                <a:normAutofit/>
              </a:bodyPr>
              <a:lstStyle/>
              <a:p>
                <a:r>
                  <a:rPr lang="en-US" sz="3500" dirty="0" smtClean="0"/>
                  <a:t>Side constraints</a:t>
                </a:r>
                <a:endParaRPr lang="en-US" sz="35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3000" dirty="0" smtClean="0"/>
                  <a:t>Segment capacity constraint</a:t>
                </a:r>
                <a:endParaRPr lang="en-US" sz="3000" dirty="0"/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)∈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i="1">
                                      <a:latin typeface="Cambria Math"/>
                                    </a:rPr>
                                    <m:t>Ψ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|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&lt;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𝑣</m:t>
                              </m:r>
                            </m:e>
                          </m:eqAr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</m:sup>
                          </m:sSubSup>
                        </m:e>
                      </m:nary>
                      <m:r>
                        <a:rPr lang="en-US" sz="2000" i="1">
                          <a:latin typeface="Cambria Math"/>
                        </a:rPr>
                        <m:t>≤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</m:sup>
                      </m:sSubSup>
                      <m:r>
                        <a:rPr lang="en-US" sz="2000" i="1">
                          <a:latin typeface="Cambria Math"/>
                        </a:rPr>
                        <m:t>     ∀</m:t>
                      </m:r>
                      <m:r>
                        <a:rPr lang="en-US" sz="2000" i="1">
                          <a:latin typeface="Cambria Math"/>
                        </a:rPr>
                        <m:t>𝑖</m:t>
                      </m:r>
                      <m:r>
                        <a:rPr lang="en-US" sz="2000" i="1">
                          <a:latin typeface="Cambria Math"/>
                        </a:rPr>
                        <m:t>∈</m:t>
                      </m:r>
                      <m:r>
                        <a:rPr lang="en-US" sz="2000" i="1">
                          <a:latin typeface="Cambria Math"/>
                        </a:rPr>
                        <m:t>𝐵</m:t>
                      </m:r>
                      <m:r>
                        <a:rPr lang="en-US" sz="2000" i="1">
                          <a:latin typeface="Cambria Math"/>
                        </a:rPr>
                        <m:t>, </m:t>
                      </m:r>
                      <m:r>
                        <a:rPr lang="en-US" sz="2000" i="1">
                          <a:latin typeface="Cambria Math"/>
                        </a:rPr>
                        <m:t>𝑡</m:t>
                      </m:r>
                      <m:r>
                        <a:rPr lang="en-US" sz="2000" i="1">
                          <a:latin typeface="Cambria Math"/>
                        </a:rPr>
                        <m:t>∈</m:t>
                      </m:r>
                      <m:r>
                        <a:rPr lang="en-US" sz="2000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000" i="1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3000" dirty="0" smtClean="0"/>
                  <a:t>Segment transition constraint</a:t>
                </a:r>
                <a:endParaRPr lang="en-US" sz="3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∈{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a-IR" sz="2000" i="1">
                                  <a:latin typeface="Cambria Math"/>
                                </a:rPr>
                                <m:t>𝜀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, ….,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𝛿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}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)∈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i="1">
                                      <a:latin typeface="Cambria Math"/>
                                    </a:rPr>
                                    <m:t>Ψ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e>
                          </m:eqAr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</m:sup>
                          </m:sSubSup>
                        </m:e>
                      </m:nary>
                      <m:r>
                        <a:rPr lang="en-US" sz="20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𝑆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∈{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 </m:t>
                              </m:r>
                              <m:r>
                                <a:rPr lang="fa-IR" sz="2000" i="1">
                                  <a:latin typeface="Cambria Math"/>
                                </a:rPr>
                                <m:t>𝜀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, …., </m:t>
                              </m:r>
                              <m:r>
                                <m:rPr>
                                  <m:sty m:val="p"/>
                                </m:rPr>
                                <a:rPr lang="en-US" sz="2000" i="1">
                                  <a:latin typeface="Cambria Math"/>
                                </a:rPr>
                                <m:t>t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𝛿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}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)∈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i="1">
                                      <a:latin typeface="Cambria Math"/>
                                    </a:rPr>
                                    <m:t>Ψ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e>
                          </m:eqAr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</m:sup>
                          </m:sSubSup>
                        </m:e>
                      </m:nary>
                      <m:r>
                        <a:rPr lang="en-US" sz="2000" i="1">
                          <a:latin typeface="Cambria Math"/>
                        </a:rPr>
                        <m:t>≤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sup>
                      </m:sSubSup>
                      <m:r>
                        <a:rPr lang="en-US" sz="2000" i="1">
                          <a:latin typeface="Cambria Math"/>
                        </a:rPr>
                        <m:t>    ∀(</m:t>
                      </m:r>
                      <m:r>
                        <a:rPr lang="en-US" sz="2000" i="1">
                          <a:latin typeface="Cambria Math"/>
                        </a:rPr>
                        <m:t>𝑎</m:t>
                      </m:r>
                      <m:r>
                        <a:rPr lang="en-US" sz="2000" i="1">
                          <a:latin typeface="Cambria Math"/>
                        </a:rPr>
                        <m:t>,</m:t>
                      </m:r>
                      <m:r>
                        <a:rPr lang="en-US" sz="2000" i="1">
                          <a:latin typeface="Cambria Math"/>
                        </a:rPr>
                        <m:t>𝑡</m:t>
                      </m:r>
                      <m:r>
                        <a:rPr lang="en-US" sz="2000" i="1">
                          <a:latin typeface="Cambria Math"/>
                        </a:rPr>
                        <m:t>)∈</m:t>
                      </m:r>
                      <m:r>
                        <a:rPr lang="en-US" sz="2000" i="1">
                          <a:latin typeface="Cambria Math"/>
                        </a:rPr>
                        <m:t>𝒯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0399" y="1169988"/>
                <a:ext cx="8483601" cy="4545012"/>
              </a:xfrm>
              <a:blipFill rotWithShape="0">
                <a:blip r:embed="rId2"/>
                <a:stretch>
                  <a:fillRect l="-1868" t="-2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7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663" y="359105"/>
            <a:ext cx="7848600" cy="579438"/>
          </a:xfrm>
        </p:spPr>
        <p:txBody>
          <a:bodyPr>
            <a:noAutofit/>
          </a:bodyPr>
          <a:lstStyle/>
          <a:p>
            <a:r>
              <a:rPr lang="en-US" sz="4000" dirty="0"/>
              <a:t>Constraints </a:t>
            </a:r>
            <a:r>
              <a:rPr lang="en-US" sz="4000" dirty="0" smtClean="0"/>
              <a:t>(4)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399" y="1169988"/>
            <a:ext cx="8483601" cy="4545012"/>
          </a:xfrm>
        </p:spPr>
        <p:txBody>
          <a:bodyPr>
            <a:normAutofit/>
          </a:bodyPr>
          <a:lstStyle/>
          <a:p>
            <a:r>
              <a:rPr lang="en-US" sz="3500" dirty="0" smtClean="0"/>
              <a:t>Side constraints</a:t>
            </a:r>
            <a:endParaRPr lang="en-US" sz="3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Headway management</a:t>
            </a:r>
          </a:p>
          <a:p>
            <a:pPr marL="457200" lvl="1" indent="0">
              <a:buNone/>
            </a:pP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1491432"/>
                  </p:ext>
                </p:extLst>
              </p:nvPr>
            </p:nvGraphicFramePr>
            <p:xfrm>
              <a:off x="228600" y="2743200"/>
              <a:ext cx="8915400" cy="253314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915400"/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>
                                    <m:eqArr>
                                      <m:eqArrPr>
                                        <m:ctrlP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𝑟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∈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𝑅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𝑁</m:t>
                                            </m:r>
                                          </m:sup>
                                        </m:sSup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|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h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𝑟</m:t>
                                            </m:r>
                                          </m:sup>
                                        </m:sSup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≥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𝑎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∈{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h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𝑟</m:t>
                                            </m:r>
                                          </m:sup>
                                        </m:sSup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 …., 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}</m:t>
                                        </m:r>
                                      </m:e>
                                      <m:e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(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𝑎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  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𝑗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𝑣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)∈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Ψ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𝑟</m:t>
                                            </m:r>
                                          </m:sup>
                                        </m:sSup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|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≤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𝑡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&lt; 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𝑣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 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𝑎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≠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𝑗</m:t>
                                        </m:r>
                                      </m:e>
                                    </m:eqAr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𝑎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 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𝑗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 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𝑣</m:t>
                                        </m:r>
                                      </m:sub>
                                      <m:sup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𝑟</m:t>
                                        </m:r>
                                      </m:sup>
                                    </m:sSubSup>
                                  </m:e>
                                </m:nary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>
                                    <m:eqArr>
                                      <m:eqArrPr>
                                        <m:ctrlP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𝑟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∈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𝑅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𝑁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(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  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𝑗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  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𝑣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)∈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l-GR" sz="2000" i="1" kern="12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+mn-cs"/>
                                              </a:rPr>
                                              <m:t>Ψ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𝑟</m:t>
                                            </m:r>
                                          </m:sup>
                                        </m:sSup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|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≤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𝑡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&lt; 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𝑣</m:t>
                                        </m:r>
                                      </m:e>
                                    </m:eqAr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 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𝑗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  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𝑣</m:t>
                                        </m:r>
                                      </m:sub>
                                      <m:sup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𝑟</m:t>
                                        </m:r>
                                      </m:sup>
                                    </m:sSubSup>
                                  </m:e>
                                </m:nary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≤</m:t>
                                </m:r>
                                <m:sSubSup>
                                  <m:sSubSupPr>
                                    <m:ctrlP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    ∀</m:t>
                                </m:r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∈</m:t>
                                </m:r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𝐵</m:t>
                                </m:r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∈</m:t>
                                </m:r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2000" i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>
                                    <m:eqArr>
                                      <m:eqArrPr>
                                        <m:ctrlP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𝑟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∈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𝑅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𝑆</m:t>
                                            </m:r>
                                          </m:sup>
                                        </m:sSup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|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h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𝑟</m:t>
                                            </m:r>
                                          </m:sup>
                                        </m:sSup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≥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𝑎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∈{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 …., 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h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𝑟</m:t>
                                            </m:r>
                                          </m:sup>
                                        </m:sSup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}</m:t>
                                        </m:r>
                                      </m:e>
                                      <m:e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(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𝑎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  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𝑗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𝑣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)∈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Ψ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𝑟</m:t>
                                            </m:r>
                                          </m:sup>
                                        </m:sSup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| 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≤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𝑡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&lt;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𝑣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 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𝑎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≠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𝑗</m:t>
                                        </m:r>
                                      </m:e>
                                    </m:eqAr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𝑎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 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𝑗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  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𝑣</m:t>
                                        </m:r>
                                      </m:sub>
                                      <m:sup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𝑟</m:t>
                                        </m:r>
                                      </m:sup>
                                    </m:sSubSup>
                                  </m:e>
                                </m:nary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>
                                    <m:eqArr>
                                      <m:eqArrPr>
                                        <m:ctrlP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𝑟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∈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𝑅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𝑆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(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  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𝑗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 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𝑣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)∈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l-GR" sz="2000" i="1" kern="12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+mn-cs"/>
                                              </a:rPr>
                                              <m:t>Ψ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00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𝑟</m:t>
                                            </m:r>
                                          </m:sup>
                                        </m:sSup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|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≤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𝑡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&lt; 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𝑣</m:t>
                                        </m:r>
                                      </m:e>
                                    </m:eqAr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 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𝑗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  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</m:t>
                                        </m:r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𝑣</m:t>
                                        </m:r>
                                      </m:sub>
                                      <m:sup>
                                        <m:r>
                                          <a:rPr lang="en-US" sz="20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𝑟</m:t>
                                        </m:r>
                                      </m:sup>
                                    </m:sSubSup>
                                  </m:e>
                                </m:nary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≤</m:t>
                                </m:r>
                                <m:sSubSup>
                                  <m:sSubSupPr>
                                    <m:ctrlP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    ∀</m:t>
                                </m:r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∈</m:t>
                                </m:r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𝐵</m:t>
                                </m:r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∈</m:t>
                                </m:r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2000" i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4191491432"/>
                  </p:ext>
                </p:extLst>
              </p:nvPr>
            </p:nvGraphicFramePr>
            <p:xfrm>
              <a:off x="228600" y="2743200"/>
              <a:ext cx="8915400" cy="267792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915400"/>
                  </a:tblGrid>
                  <a:tr h="13383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2"/>
                          <a:stretch>
                            <a:fillRect l="-68" b="-100913"/>
                          </a:stretch>
                        </a:blipFill>
                      </a:tcPr>
                    </a:tc>
                  </a:tr>
                  <a:tr h="13395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2"/>
                          <a:stretch>
                            <a:fillRect l="-68" t="-99545" b="-4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2857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335350"/>
            <a:ext cx="7848600" cy="780926"/>
          </a:xfrm>
        </p:spPr>
        <p:txBody>
          <a:bodyPr/>
          <a:lstStyle/>
          <a:p>
            <a:r>
              <a:rPr lang="en-US" sz="4000" dirty="0" smtClean="0"/>
              <a:t>Freight train scheduling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484416"/>
            <a:ext cx="8026400" cy="4916384"/>
          </a:xfrm>
        </p:spPr>
        <p:txBody>
          <a:bodyPr>
            <a:normAutofit/>
          </a:bodyPr>
          <a:lstStyle/>
          <a:p>
            <a:r>
              <a:rPr lang="en-US" sz="2700" dirty="0"/>
              <a:t>Freight trains are inserted among the fixed schedule of passenger trains </a:t>
            </a:r>
            <a:endParaRPr lang="en-US" sz="2700" dirty="0" smtClean="0"/>
          </a:p>
          <a:p>
            <a:r>
              <a:rPr lang="en-US" sz="2700" dirty="0" smtClean="0"/>
              <a:t>A freight train is dispatched whenever the train receives enough load</a:t>
            </a:r>
          </a:p>
          <a:p>
            <a:r>
              <a:rPr lang="en-US" sz="2700" dirty="0" smtClean="0"/>
              <a:t>Freight train scheduling is less precise and stringent</a:t>
            </a:r>
            <a:endParaRPr lang="en-US" sz="2700" dirty="0"/>
          </a:p>
          <a:p>
            <a:r>
              <a:rPr lang="en-US" sz="2700" dirty="0" smtClean="0"/>
              <a:t>Freight side costs</a:t>
            </a:r>
          </a:p>
          <a:p>
            <a:pPr lvl="1"/>
            <a:r>
              <a:rPr lang="en-US" sz="2400" dirty="0" smtClean="0"/>
              <a:t>Foregone demand </a:t>
            </a:r>
            <a:r>
              <a:rPr lang="en-US" sz="2400" dirty="0"/>
              <a:t>cost (loss of operating </a:t>
            </a:r>
            <a:r>
              <a:rPr lang="en-US" sz="2400" dirty="0" smtClean="0"/>
              <a:t>revenue)</a:t>
            </a:r>
            <a:endParaRPr lang="en-US" sz="2400" dirty="0"/>
          </a:p>
          <a:p>
            <a:pPr lvl="1"/>
            <a:r>
              <a:rPr lang="en-US" sz="2400" dirty="0" smtClean="0"/>
              <a:t>Departure delay cost</a:t>
            </a:r>
            <a:endParaRPr lang="en-US" sz="2400" dirty="0"/>
          </a:p>
          <a:p>
            <a:pPr lvl="1"/>
            <a:r>
              <a:rPr lang="en-US" sz="2400" dirty="0" err="1" smtClean="0"/>
              <a:t>En</a:t>
            </a:r>
            <a:r>
              <a:rPr lang="en-US" sz="2400" dirty="0" smtClean="0"/>
              <a:t>-route delay cost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1" y="5660648"/>
            <a:ext cx="86867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0080"/>
                </a:solidFill>
              </a:rPr>
              <a:t>       Optimal train schedule:  </a:t>
            </a:r>
          </a:p>
          <a:p>
            <a:pPr algn="ctr"/>
            <a:r>
              <a:rPr lang="en-US" sz="2600" b="1" dirty="0" smtClean="0">
                <a:solidFill>
                  <a:srgbClr val="000080"/>
                </a:solidFill>
              </a:rPr>
              <a:t>Minimum total freight cost</a:t>
            </a:r>
          </a:p>
        </p:txBody>
      </p:sp>
    </p:spTree>
    <p:extLst>
      <p:ext uri="{BB962C8B-B14F-4D97-AF65-F5344CB8AC3E}">
        <p14:creationId xmlns:p14="http://schemas.microsoft.com/office/powerpoint/2010/main" val="29896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17538" y="525359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Freight train scheduling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7538" y="1169313"/>
            <a:ext cx="23428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Objective function</a:t>
            </a:r>
            <a:endParaRPr lang="en-US" sz="2200" b="1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3048000" y="4578290"/>
            <a:ext cx="2715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Foregone demand cost</a:t>
            </a:r>
            <a:endParaRPr lang="en-US" sz="2000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971800" y="2590800"/>
            <a:ext cx="0" cy="755626"/>
          </a:xfrm>
          <a:prstGeom prst="straightConnector1">
            <a:avLst/>
          </a:prstGeom>
          <a:ln w="34925">
            <a:solidFill>
              <a:srgbClr val="0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28800" y="2286000"/>
            <a:ext cx="2469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Departure delay cost</a:t>
            </a:r>
            <a:endParaRPr lang="en-US" sz="2000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7467600" y="2707842"/>
            <a:ext cx="9652" cy="721158"/>
          </a:xfrm>
          <a:prstGeom prst="straightConnector1">
            <a:avLst/>
          </a:prstGeom>
          <a:ln w="34925">
            <a:solidFill>
              <a:srgbClr val="0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48400" y="234309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En-route </a:t>
            </a:r>
            <a:r>
              <a:rPr lang="en-US" sz="2000" b="1" dirty="0" smtClean="0"/>
              <a:t>delay cost</a:t>
            </a:r>
            <a:endParaRPr lang="en-US" sz="2000" b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267200" y="3897363"/>
            <a:ext cx="0" cy="750837"/>
          </a:xfrm>
          <a:prstGeom prst="straightConnector1">
            <a:avLst/>
          </a:prstGeom>
          <a:ln w="34925">
            <a:solidFill>
              <a:srgbClr val="0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57400" y="3352800"/>
            <a:ext cx="1828800" cy="54297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076700" y="3352800"/>
            <a:ext cx="328834" cy="5334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705600" y="3429000"/>
            <a:ext cx="1600200" cy="5334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-228600" y="3294971"/>
                <a:ext cx="8610600" cy="1201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𝑀𝑖𝑛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𝑓</m:t>
                                  </m:r>
                                </m:sup>
                              </m:sSup>
                            </m: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𝑜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𝑤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 smtClean="0"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eqArr>
                        </m:sub>
                        <m:sup/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𝑟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𝐸𝐴𝐷𝑇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𝑟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𝑟</m:t>
                                  </m:r>
                                </m:sup>
                              </m:sSubSup>
                            </m:e>
                          </m:d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</m:sup>
                          </m:sSubSup>
                        </m:e>
                      </m:nary>
                      <m:r>
                        <a:rPr lang="en-US" sz="20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𝑓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)∈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Ψ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</m:e>
                          </m:eqAr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3294971"/>
                <a:ext cx="8610600" cy="120161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13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Background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Literature review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Hypergraphs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Times New Roman" panose="02020603050405020304" pitchFamily="18" charset="0"/>
              </a:rPr>
              <a:t>The train schedule model</a:t>
            </a:r>
          </a:p>
          <a:p>
            <a:pPr marL="742950" lvl="2" indent="-342900"/>
            <a:r>
              <a:rPr lang="en-US" dirty="0" smtClean="0">
                <a:cs typeface="Times New Roman" panose="02020603050405020304" pitchFamily="18" charset="0"/>
              </a:rPr>
              <a:t>Modeling approach</a:t>
            </a:r>
            <a:endParaRPr lang="en-US" dirty="0">
              <a:cs typeface="Times New Roman" panose="02020603050405020304" pitchFamily="18" charset="0"/>
            </a:endParaRPr>
          </a:p>
          <a:p>
            <a:pPr marL="742950" lvl="2" indent="-342900"/>
            <a:r>
              <a:rPr lang="en-US" dirty="0" smtClean="0">
                <a:cs typeface="Times New Roman" panose="02020603050405020304" pitchFamily="18" charset="0"/>
              </a:rPr>
              <a:t>Passenger train scheduling</a:t>
            </a:r>
            <a:endParaRPr lang="en-US" dirty="0">
              <a:cs typeface="Times New Roman" panose="02020603050405020304" pitchFamily="18" charset="0"/>
            </a:endParaRPr>
          </a:p>
          <a:p>
            <a:pPr marL="742950" lvl="2" indent="-342900"/>
            <a:r>
              <a:rPr lang="en-US" dirty="0" smtClean="0">
                <a:cs typeface="Times New Roman" panose="02020603050405020304" pitchFamily="18" charset="0"/>
              </a:rPr>
              <a:t>Freight train scheduling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Times New Roman" panose="02020603050405020304" pitchFamily="18" charset="0"/>
              </a:rPr>
              <a:t>Solution approach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Times New Roman" panose="02020603050405020304" pitchFamily="18" charset="0"/>
              </a:rPr>
              <a:t>Numerical analysis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Times New Roman" panose="02020603050405020304" pitchFamily="18" charset="0"/>
              </a:rPr>
              <a:t>Summary and conclusion</a:t>
            </a:r>
            <a:endParaRPr lang="en-US" sz="3200" dirty="0"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Solution approach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3820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3900" dirty="0" smtClean="0"/>
                  <a:t>The top-level problem is a Quadratic Integer Programming (QIP) problem</a:t>
                </a:r>
              </a:p>
              <a:p>
                <a:r>
                  <a:rPr lang="en-US" sz="4300" dirty="0" smtClean="0"/>
                  <a:t>QIPs </a:t>
                </a:r>
                <a:r>
                  <a:rPr lang="en-US" sz="4300" dirty="0"/>
                  <a:t>are in general </a:t>
                </a:r>
                <a:r>
                  <a:rPr lang="en-US" sz="4300" dirty="0" smtClean="0"/>
                  <a:t>NP-hard; therefore, solving a large problem within a reasonable time is difficult</a:t>
                </a:r>
                <a:endParaRPr lang="en-US" sz="4300" dirty="0"/>
              </a:p>
              <a:p>
                <a:r>
                  <a:rPr lang="en-US" sz="3900" dirty="0" smtClean="0"/>
                  <a:t>Remedies:</a:t>
                </a:r>
              </a:p>
              <a:p>
                <a:pPr lvl="1"/>
                <a:r>
                  <a:rPr lang="en-US" sz="3500" dirty="0" smtClean="0"/>
                  <a:t>Dropping </a:t>
                </a:r>
                <a:r>
                  <a:rPr lang="en-US" sz="3500" dirty="0"/>
                  <a:t>the term involving big 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/>
                      </a:rPr>
                      <m:t>𝑀</m:t>
                    </m:r>
                  </m:oMath>
                </a14:m>
                <a:endParaRPr lang="en-US" sz="3500" dirty="0" smtClean="0"/>
              </a:p>
              <a:p>
                <a:pPr lvl="1"/>
                <a:r>
                  <a:rPr lang="en-US" sz="3500" dirty="0"/>
                  <a:t>Linearizing the </a:t>
                </a:r>
                <a:r>
                  <a:rPr lang="en-US" sz="3500" dirty="0" smtClean="0"/>
                  <a:t>quadratic objective function</a:t>
                </a:r>
              </a:p>
              <a:p>
                <a:pPr lvl="1"/>
                <a:r>
                  <a:rPr lang="en-US" sz="3500" dirty="0" smtClean="0"/>
                  <a:t>Further simplifying the problem</a:t>
                </a:r>
                <a:endParaRPr lang="en-US" sz="3500" dirty="0"/>
              </a:p>
              <a:p>
                <a:pPr lvl="1"/>
                <a:endParaRPr lang="en-US" sz="39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382000" cy="5257800"/>
              </a:xfrm>
              <a:blipFill rotWithShape="0">
                <a:blip r:embed="rId3"/>
                <a:stretch>
                  <a:fillRect l="-2327" t="-2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/>
          <a:srcRect r="77731" b="21599"/>
          <a:stretch/>
        </p:blipFill>
        <p:spPr>
          <a:xfrm>
            <a:off x="3441031" y="2438400"/>
            <a:ext cx="3188369" cy="296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Solution approach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534400" cy="50292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300" b="1" dirty="0" smtClean="0"/>
                  <a:t>Dropping the term involving big </a:t>
                </a:r>
                <a:r>
                  <a:rPr lang="en-US" sz="3300" b="1" i="1" dirty="0" smtClean="0"/>
                  <a:t>M</a:t>
                </a:r>
              </a:p>
              <a:p>
                <a:r>
                  <a:rPr lang="en-US" sz="2800" dirty="0" smtClean="0"/>
                  <a:t>Large differences </a:t>
                </a:r>
                <a:r>
                  <a:rPr lang="en-US" sz="2800" dirty="0"/>
                  <a:t>in </a:t>
                </a:r>
                <a:r>
                  <a:rPr lang="en-US" sz="2800" dirty="0" smtClean="0"/>
                  <a:t>values of different </a:t>
                </a:r>
                <a:r>
                  <a:rPr lang="en-US" sz="2800" dirty="0"/>
                  <a:t>terms in the objective </a:t>
                </a:r>
                <a:r>
                  <a:rPr lang="en-US" sz="2800" dirty="0" smtClean="0"/>
                  <a:t>function leading to large </a:t>
                </a:r>
                <a:r>
                  <a:rPr lang="en-US" sz="2800" dirty="0"/>
                  <a:t>round-off </a:t>
                </a:r>
                <a:r>
                  <a:rPr lang="en-US" sz="2800" dirty="0" smtClean="0"/>
                  <a:t>errors </a:t>
                </a:r>
              </a:p>
              <a:p>
                <a:r>
                  <a:rPr lang="en-US" sz="2800" dirty="0" smtClean="0"/>
                  <a:t>Instead, we suggest the following constraint: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zh-CN" altLang="en-US" sz="2400" i="1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bSup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en-US" sz="2400" i="1">
                              <a:latin typeface="Cambria Math"/>
                            </a:rPr>
                            <m:t>≥</m:t>
                          </m:r>
                          <m:r>
                            <a:rPr lang="en-US" sz="2400" i="1">
                              <a:latin typeface="Cambria Math"/>
                            </a:rPr>
                            <m:t>𝑢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bSup>
                            </m:sup>
                          </m:sSubSup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𝑣</m:t>
                              </m:r>
                            </m:sub>
                            <m:sup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bSup>
                            </m:sup>
                          </m:sSubSup>
                        </m:e>
                      </m:nary>
                      <m:r>
                        <a:rPr lang="zh-CN" altLang="en-US" sz="2400" i="1">
                          <a:latin typeface="Cambria Math"/>
                        </a:rPr>
                        <m:t>≤</m:t>
                      </m:r>
                      <m:r>
                        <a:rPr lang="en-US" sz="24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Avoids round-off errors and introduces </a:t>
                </a:r>
                <a:r>
                  <a:rPr lang="en-US" sz="2800" dirty="0"/>
                  <a:t>new cuts which </a:t>
                </a:r>
                <a:r>
                  <a:rPr lang="en-US" sz="2800" dirty="0" smtClean="0"/>
                  <a:t>helps </a:t>
                </a:r>
                <a:r>
                  <a:rPr lang="en-US" sz="2800" dirty="0"/>
                  <a:t>improve computational </a:t>
                </a:r>
                <a:r>
                  <a:rPr lang="en-US" sz="2800" dirty="0" smtClean="0"/>
                  <a:t>efficiency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029200"/>
              </a:xfrm>
              <a:blipFill rotWithShape="0">
                <a:blip r:embed="rId2"/>
                <a:stretch>
                  <a:fillRect l="-1929" t="-2667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200" y="4419600"/>
            <a:ext cx="6096000" cy="646331"/>
          </a:xfrm>
          <a:prstGeom prst="rect">
            <a:avLst/>
          </a:prstGeom>
          <a:solidFill>
            <a:srgbClr val="FFFFFF">
              <a:alpha val="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Starting arc of the later train plus all possible starting arcs of the immediate previous train must be equal to or less than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Solution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 smtClean="0"/>
              <a:t>Linearizing the quadratic objective function</a:t>
            </a:r>
            <a:endParaRPr lang="en-US" sz="3300" b="1" i="1" dirty="0" smtClean="0"/>
          </a:p>
          <a:p>
            <a:r>
              <a:rPr lang="en-US" sz="2800" dirty="0" smtClean="0"/>
              <a:t>Replace each quadratic term with a new binary variable </a:t>
            </a:r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For </a:t>
            </a:r>
            <a:r>
              <a:rPr lang="en-US" sz="2800" dirty="0"/>
              <a:t>each new variable, three inequality </a:t>
            </a:r>
            <a:r>
              <a:rPr lang="en-US" sz="2800" dirty="0" smtClean="0"/>
              <a:t>constraints </a:t>
            </a:r>
            <a:r>
              <a:rPr lang="en-US" sz="2800" dirty="0"/>
              <a:t>need to be </a:t>
            </a:r>
            <a:r>
              <a:rPr lang="en-US" sz="2800" dirty="0" smtClean="0"/>
              <a:t>added</a:t>
            </a:r>
            <a:endParaRPr lang="fa-IR" sz="2800" dirty="0" smtClean="0"/>
          </a:p>
          <a:p>
            <a:pPr marL="0" indent="0">
              <a:buNone/>
            </a:pPr>
            <a:endParaRPr lang="en-US" sz="28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19888" y="4355311"/>
                <a:ext cx="2058128" cy="521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sub>
                        <m: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</m:sup>
                      </m:sSubSup>
                      <m:r>
                        <a:rPr lang="zh-CN" altLang="en-US" i="1">
                          <a:latin typeface="Cambria Math"/>
                        </a:rPr>
                        <m:t>≤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88" y="4355311"/>
                <a:ext cx="2058128" cy="521489"/>
              </a:xfrm>
              <a:prstGeom prst="rect">
                <a:avLst/>
              </a:prstGeom>
              <a:blipFill rotWithShape="1">
                <a:blip r:embed="rId2"/>
                <a:stretch>
                  <a:fillRect r="-592"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34202" y="4969935"/>
                <a:ext cx="1920718" cy="5428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sub>
                        <m: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</m:sup>
                      </m:sSubSup>
                      <m:r>
                        <a:rPr lang="zh-CN" altLang="en-US" i="1">
                          <a:latin typeface="Cambria Math"/>
                        </a:rPr>
                        <m:t>≤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  <m: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02" y="4969935"/>
                <a:ext cx="1920718" cy="542841"/>
              </a:xfrm>
              <a:prstGeom prst="rect">
                <a:avLst/>
              </a:prstGeom>
              <a:blipFill rotWithShape="1">
                <a:blip r:embed="rId3"/>
                <a:stretch>
                  <a:fillRect r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34148" y="5539116"/>
                <a:ext cx="3371500" cy="556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</m:sup>
                      </m:sSubSup>
                      <m:r>
                        <a:rPr lang="en-US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  <m: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</m:sup>
                      </m:sSubSup>
                      <m:r>
                        <a:rPr lang="zh-CN" altLang="en-US" i="1">
                          <a:latin typeface="Cambria Math"/>
                        </a:rPr>
                        <m:t>≤</m:t>
                      </m:r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sub>
                        <m: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48" y="5539116"/>
                <a:ext cx="3371500" cy="556884"/>
              </a:xfrm>
              <a:prstGeom prst="rect">
                <a:avLst/>
              </a:prstGeom>
              <a:blipFill rotWithShape="1">
                <a:blip r:embed="rId4"/>
                <a:stretch>
                  <a:fillRect r="-3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4800" y="2528792"/>
                <a:ext cx="8839200" cy="824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 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sub>
                        <m: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</m:sup>
                      </m:sSubSup>
                      <m:r>
                        <a:rPr lang="en-US" i="1">
                          <a:latin typeface="Cambria Math"/>
                        </a:rPr>
                        <m:t>.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  <m: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</m:sup>
                      </m:sSub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∀</m:t>
                      </m:r>
                      <m:r>
                        <a:rPr lang="en-US" i="1">
                          <a:latin typeface="Cambria Math"/>
                        </a:rPr>
                        <m:t>𝑤</m:t>
                      </m:r>
                      <m:r>
                        <a:rPr lang="zh-CN" altLang="en-US" i="1">
                          <a:latin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</a:rPr>
                        <m:t>𝑊</m:t>
                      </m:r>
                      <m:r>
                        <a:rPr lang="en-US" i="1">
                          <a:latin typeface="Cambria Math"/>
                        </a:rPr>
                        <m:t>,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∀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latin typeface="Cambria Math"/>
                            </a:rPr>
                            <m:t>,…,</m:t>
                          </m:r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, {∀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|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&lt;</m:t>
                      </m:r>
                      <m:r>
                        <a:rPr lang="en-US" i="1">
                          <a:latin typeface="Cambria Math"/>
                        </a:rPr>
                        <m:t>𝑢</m:t>
                      </m:r>
                      <m:r>
                        <a:rPr lang="en-US" i="1">
                          <a:latin typeface="Cambria Math"/>
                        </a:rPr>
                        <m:t>, 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𝑜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)</m:t>
                      </m:r>
                      <m:r>
                        <a:rPr lang="zh-CN" altLang="en-US" i="1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</m:sup>
                      </m:sSup>
                      <m:r>
                        <a:rPr lang="en-US" i="1">
                          <a:latin typeface="Cambria Math"/>
                        </a:rPr>
                        <m:t> ,(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𝑜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</a:rPr>
                        <m:t>𝑢</m:t>
                      </m:r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)∈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Ψ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</m:sup>
                      </m:sSup>
                      <m:r>
                        <a:rPr lang="en-US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528792"/>
                <a:ext cx="8839200" cy="824008"/>
              </a:xfrm>
              <a:prstGeom prst="rect">
                <a:avLst/>
              </a:prstGeom>
              <a:blipFill rotWithShape="1">
                <a:blip r:embed="rId5"/>
                <a:stretch>
                  <a:fillRect r="-276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334000" y="4543961"/>
            <a:ext cx="3200400" cy="132343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i="1" dirty="0" smtClean="0"/>
              <a:t>z</a:t>
            </a:r>
            <a:r>
              <a:rPr lang="en-US" sz="2000" dirty="0" smtClean="0"/>
              <a:t> is less than either of the associated </a:t>
            </a:r>
            <a:r>
              <a:rPr lang="en-US" sz="2000" i="1" dirty="0" smtClean="0"/>
              <a:t>x</a:t>
            </a:r>
            <a:r>
              <a:rPr lang="en-US" sz="2000" dirty="0" smtClean="0"/>
              <a:t> variable values; </a:t>
            </a:r>
            <a:r>
              <a:rPr lang="en-US" sz="2000" i="1" dirty="0" smtClean="0"/>
              <a:t>z</a:t>
            </a:r>
            <a:r>
              <a:rPr lang="en-US" sz="2000" dirty="0" smtClean="0"/>
              <a:t> equals one only when both </a:t>
            </a:r>
            <a:r>
              <a:rPr lang="en-US" sz="2000" i="1" dirty="0" smtClean="0"/>
              <a:t>x</a:t>
            </a:r>
            <a:r>
              <a:rPr lang="en-US" sz="2000" dirty="0" smtClean="0"/>
              <a:t>’s are equal to one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602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  <p:bldP spid="9" grpId="0" uiExpan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Solution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300" b="1" dirty="0" smtClean="0"/>
              <a:t>Further simplifying </a:t>
            </a:r>
            <a:r>
              <a:rPr lang="en-US" sz="3300" b="1" dirty="0"/>
              <a:t>the problem</a:t>
            </a:r>
          </a:p>
          <a:p>
            <a:r>
              <a:rPr lang="en-US" sz="2800" dirty="0" smtClean="0"/>
              <a:t>Replace the last </a:t>
            </a:r>
            <a:r>
              <a:rPr lang="en-US" sz="2800" dirty="0"/>
              <a:t>inequality </a:t>
            </a:r>
            <a:r>
              <a:rPr lang="en-US" sz="2800" dirty="0" smtClean="0"/>
              <a:t>constraint in the previous slide by 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 new constraint set represents </a:t>
            </a:r>
            <a:r>
              <a:rPr lang="en-US" sz="2800" dirty="0"/>
              <a:t>the </a:t>
            </a:r>
            <a:r>
              <a:rPr lang="en-US" sz="2800" dirty="0" smtClean="0"/>
              <a:t>same characteristics </a:t>
            </a:r>
            <a:r>
              <a:rPr lang="en-US" sz="2800" dirty="0"/>
              <a:t>with much fewer </a:t>
            </a:r>
            <a:r>
              <a:rPr lang="en-US" sz="2800" dirty="0" smtClean="0"/>
              <a:t>constraints</a:t>
            </a:r>
          </a:p>
          <a:p>
            <a:pPr marL="0" indent="0">
              <a:buNone/>
            </a:pPr>
            <a:endParaRPr lang="en-US" sz="28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00200" y="2615773"/>
                <a:ext cx="5867400" cy="1803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)|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𝑢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𝑜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𝑤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Ψ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𝑤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𝑜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𝑤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Ψ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𝑤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</m:eqAr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𝑢</m:t>
                              </m:r>
                            </m:sub>
                            <m:sup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bSup>
                            </m:sup>
                          </m:sSubSup>
                        </m:e>
                      </m:nary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∀</m:t>
                      </m:r>
                      <m:r>
                        <a:rPr lang="en-US" sz="2000" i="1">
                          <a:latin typeface="Cambria Math"/>
                        </a:rPr>
                        <m:t>𝑤</m:t>
                      </m:r>
                      <m:r>
                        <a:rPr lang="en-US" sz="2000" i="1">
                          <a:latin typeface="Cambria Math"/>
                        </a:rPr>
                        <m:t>∈</m:t>
                      </m:r>
                      <m:r>
                        <a:rPr lang="en-US" sz="2000" i="1">
                          <a:latin typeface="Cambria Math"/>
                        </a:rPr>
                        <m:t>𝑊</m:t>
                      </m:r>
                      <m:r>
                        <a:rPr lang="en-US" sz="2000" i="1">
                          <a:latin typeface="Cambria Math"/>
                        </a:rPr>
                        <m:t>,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∀</m:t>
                          </m:r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r>
                            <a:rPr lang="en-US" sz="2000" i="1"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  <m:r>
                            <a:rPr lang="en-US" sz="2000" i="1">
                              <a:latin typeface="Cambria Math"/>
                            </a:rPr>
                            <m:t>,…,</m:t>
                          </m:r>
                          <m:r>
                            <a:rPr lang="en-US" sz="2000" i="1">
                              <a:latin typeface="Cambria Math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615773"/>
                <a:ext cx="5867400" cy="180382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914400" y="4535269"/>
            <a:ext cx="7543800" cy="70788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Each subtrain has a unique departure. Therefore only one combination of starting arcs of two consecutive subtrains is equal to one.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64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620000" cy="4221163"/>
          </a:xfrm>
        </p:spPr>
        <p:txBody>
          <a:bodyPr/>
          <a:lstStyle/>
          <a:p>
            <a:r>
              <a:rPr lang="en-US" dirty="0" smtClean="0"/>
              <a:t>A small problem</a:t>
            </a:r>
          </a:p>
          <a:p>
            <a:r>
              <a:rPr lang="en-US" dirty="0" smtClean="0"/>
              <a:t>Impact of speed heterogeneity</a:t>
            </a:r>
          </a:p>
          <a:p>
            <a:r>
              <a:rPr lang="en-US" dirty="0" smtClean="0"/>
              <a:t>A larger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Numerical analysis</a:t>
            </a:r>
            <a:br>
              <a:rPr lang="en-US" dirty="0" smtClean="0"/>
            </a:br>
            <a:r>
              <a:rPr lang="en-US" sz="3800" dirty="0" smtClean="0"/>
              <a:t>A small problem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 up:</a:t>
            </a:r>
          </a:p>
          <a:p>
            <a:pPr lvl="1"/>
            <a:r>
              <a:rPr lang="en-US" dirty="0" smtClean="0"/>
              <a:t>11 segments: 6 track segments and 5 sidings</a:t>
            </a:r>
          </a:p>
          <a:p>
            <a:pPr lvl="1"/>
            <a:r>
              <a:rPr lang="en-US" dirty="0" smtClean="0"/>
              <a:t>2 O-D pairs (one in each direction)</a:t>
            </a:r>
          </a:p>
          <a:p>
            <a:pPr lvl="1"/>
            <a:r>
              <a:rPr lang="en-US" dirty="0" smtClean="0"/>
              <a:t>Each track segment 18 miles long</a:t>
            </a:r>
          </a:p>
          <a:p>
            <a:pPr lvl="1"/>
            <a:r>
              <a:rPr lang="en-US" dirty="0" smtClean="0"/>
              <a:t>Sidings evenly distributed along the corridor, each 2 miles long</a:t>
            </a:r>
          </a:p>
          <a:p>
            <a:pPr lvl="1"/>
            <a:r>
              <a:rPr lang="en-US" dirty="0" smtClean="0"/>
              <a:t>Total corridor length: 120 miles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Numerical analysis</a:t>
            </a:r>
            <a:br>
              <a:rPr lang="en-US" dirty="0" smtClean="0"/>
            </a:br>
            <a:r>
              <a:rPr lang="en-US" sz="3800" dirty="0" smtClean="0"/>
              <a:t>A small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up (cont’d)</a:t>
            </a:r>
          </a:p>
          <a:p>
            <a:pPr lvl="1"/>
            <a:r>
              <a:rPr lang="en-US" dirty="0" smtClean="0"/>
              <a:t>Operating speed</a:t>
            </a:r>
          </a:p>
          <a:p>
            <a:pPr lvl="2"/>
            <a:r>
              <a:rPr lang="en-US" dirty="0" smtClean="0"/>
              <a:t>Freight trains: 60 mph</a:t>
            </a:r>
          </a:p>
          <a:p>
            <a:pPr lvl="2"/>
            <a:r>
              <a:rPr lang="en-US" dirty="0" smtClean="0"/>
              <a:t>Passenger trains: 120 mph</a:t>
            </a:r>
          </a:p>
          <a:p>
            <a:pPr lvl="1"/>
            <a:r>
              <a:rPr lang="en-US" dirty="0" smtClean="0"/>
              <a:t>Consider daily service frequency of 1-6 trains</a:t>
            </a:r>
          </a:p>
          <a:p>
            <a:pPr lvl="1"/>
            <a:r>
              <a:rPr lang="en-US" dirty="0" smtClean="0"/>
              <a:t>Elastic passenger demand (elasticity: 0.4, based on Adler et al. (2010))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small problem: results</a:t>
            </a:r>
            <a:br>
              <a:rPr lang="en-US" dirty="0" smtClean="0"/>
            </a:br>
            <a:r>
              <a:rPr lang="en-US" sz="3600" dirty="0"/>
              <a:t>P</a:t>
            </a:r>
            <a:r>
              <a:rPr lang="en-US" sz="3600" dirty="0" smtClean="0"/>
              <a:t>assenger schedule delay cost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871927"/>
              </p:ext>
            </p:extLst>
          </p:nvPr>
        </p:nvGraphicFramePr>
        <p:xfrm>
          <a:off x="914400" y="2209800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283309366"/>
              </p:ext>
            </p:extLst>
          </p:nvPr>
        </p:nvGraphicFramePr>
        <p:xfrm>
          <a:off x="609600" y="1524000"/>
          <a:ext cx="3657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900647524"/>
              </p:ext>
            </p:extLst>
          </p:nvPr>
        </p:nvGraphicFramePr>
        <p:xfrm>
          <a:off x="4495800" y="1524000"/>
          <a:ext cx="3657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1600" y="5295781"/>
            <a:ext cx="6324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Marginal schedule </a:t>
            </a:r>
            <a:r>
              <a:rPr lang="en-US" sz="2300" dirty="0"/>
              <a:t>delay cost reduction diminishes with </a:t>
            </a:r>
            <a:r>
              <a:rPr lang="en-US" sz="2300" dirty="0" smtClean="0"/>
              <a:t>passenger train frequency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4" grpId="0">
        <p:bldAsOne/>
      </p:bldGraphic>
      <p:bldP spid="9" grpId="0"/>
      <p:bldP spid="9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small problem: results</a:t>
            </a:r>
            <a:br>
              <a:rPr lang="en-US" dirty="0" smtClean="0"/>
            </a:br>
            <a:r>
              <a:rPr lang="en-US" sz="3600" dirty="0" smtClean="0"/>
              <a:t>Freight side costs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417438"/>
              </p:ext>
            </p:extLst>
          </p:nvPr>
        </p:nvGraphicFramePr>
        <p:xfrm>
          <a:off x="914400" y="2209800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76800" y="1587500"/>
            <a:ext cx="3962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T</a:t>
            </a:r>
            <a:r>
              <a:rPr lang="en-US" sz="2300" dirty="0" smtClean="0"/>
              <a:t>he </a:t>
            </a:r>
            <a:r>
              <a:rPr lang="en-US" sz="2300" dirty="0"/>
              <a:t>total cost increases </a:t>
            </a:r>
            <a:r>
              <a:rPr lang="en-US" sz="2300" dirty="0" smtClean="0"/>
              <a:t>with passenger train frequency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885069718"/>
              </p:ext>
            </p:extLst>
          </p:nvPr>
        </p:nvGraphicFramePr>
        <p:xfrm>
          <a:off x="228600" y="1587500"/>
          <a:ext cx="457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4876800" y="2368669"/>
            <a:ext cx="39624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/>
              <a:t>Departure </a:t>
            </a:r>
            <a:r>
              <a:rPr lang="en-US" sz="2300" dirty="0"/>
              <a:t>delay cost is relatively stable across all the six </a:t>
            </a:r>
            <a:r>
              <a:rPr lang="en-US" sz="2300" dirty="0" smtClean="0"/>
              <a:t>scenarios</a:t>
            </a:r>
            <a:endParaRPr lang="en-US" sz="2300" dirty="0"/>
          </a:p>
        </p:txBody>
      </p:sp>
      <p:sp>
        <p:nvSpPr>
          <p:cNvPr id="5" name="Rectangle 4"/>
          <p:cNvSpPr/>
          <p:nvPr/>
        </p:nvSpPr>
        <p:spPr>
          <a:xfrm>
            <a:off x="4876800" y="4343400"/>
            <a:ext cx="41148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Foregone demand becomes the most important cost component when more than three passenger trains are scheduled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6800" y="3505200"/>
            <a:ext cx="393028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err="1" smtClean="0"/>
              <a:t>En</a:t>
            </a:r>
            <a:r>
              <a:rPr lang="en-US" sz="2300" dirty="0" smtClean="0"/>
              <a:t>-route </a:t>
            </a:r>
            <a:r>
              <a:rPr lang="en-US" sz="2300" dirty="0"/>
              <a:t>delay cost has an increasing trend</a:t>
            </a:r>
          </a:p>
        </p:txBody>
      </p:sp>
    </p:spTree>
    <p:extLst>
      <p:ext uri="{BB962C8B-B14F-4D97-AF65-F5344CB8AC3E}">
        <p14:creationId xmlns:p14="http://schemas.microsoft.com/office/powerpoint/2010/main" val="173424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Graphic spid="8" grpId="0">
        <p:bldAsOne/>
      </p:bldGraphic>
      <p:bldP spid="3" grpId="0"/>
      <p:bldP spid="3" grpId="1"/>
      <p:bldP spid="5" grpId="0"/>
      <p:bldP spid="7" grpId="0"/>
      <p:bldP spid="7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small problem: results</a:t>
            </a:r>
            <a:br>
              <a:rPr lang="en-US" dirty="0" smtClean="0"/>
            </a:br>
            <a:r>
              <a:rPr lang="en-US" sz="3600" dirty="0" smtClean="0"/>
              <a:t>Marginal costs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57800" y="2203609"/>
            <a:ext cx="3505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Net </a:t>
            </a:r>
            <a:r>
              <a:rPr lang="en-US" sz="2300" dirty="0"/>
              <a:t>marginal benefit </a:t>
            </a:r>
            <a:r>
              <a:rPr lang="en-US" sz="2300" dirty="0" smtClean="0"/>
              <a:t>gains </a:t>
            </a:r>
            <a:r>
              <a:rPr lang="en-US" sz="2300" dirty="0"/>
              <a:t>only occur when the number of passenger trains increases from one to two and from four to five (very slightly) </a:t>
            </a:r>
            <a:endParaRPr lang="en-US" sz="2300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93524"/>
              </p:ext>
            </p:extLst>
          </p:nvPr>
        </p:nvGraphicFramePr>
        <p:xfrm>
          <a:off x="304800" y="1676400"/>
          <a:ext cx="4724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72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43638"/>
            <a:ext cx="7848600" cy="579438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4840184"/>
          </a:xfrm>
        </p:spPr>
        <p:txBody>
          <a:bodyPr>
            <a:normAutofit/>
          </a:bodyPr>
          <a:lstStyle/>
          <a:p>
            <a:r>
              <a:rPr lang="en-US" sz="3600" dirty="0"/>
              <a:t>Passenger rail </a:t>
            </a:r>
            <a:r>
              <a:rPr lang="en-US" sz="3600" dirty="0" smtClean="0"/>
              <a:t>resurgence in </a:t>
            </a:r>
            <a:r>
              <a:rPr lang="en-US" sz="3600" dirty="0"/>
              <a:t>the </a:t>
            </a:r>
            <a:r>
              <a:rPr lang="en-US" sz="3600" dirty="0" smtClean="0"/>
              <a:t>US</a:t>
            </a:r>
          </a:p>
          <a:p>
            <a:r>
              <a:rPr lang="en-US" sz="3600" dirty="0" smtClean="0"/>
              <a:t>High performance </a:t>
            </a:r>
            <a:r>
              <a:rPr lang="en-US" sz="3600" dirty="0"/>
              <a:t>rail </a:t>
            </a:r>
            <a:r>
              <a:rPr lang="en-US" sz="3600" dirty="0" smtClean="0"/>
              <a:t>systems (HSR and HrSR services)</a:t>
            </a:r>
          </a:p>
          <a:p>
            <a:r>
              <a:rPr lang="en-US" sz="3600" dirty="0" smtClean="0"/>
              <a:t>Midwest: existing </a:t>
            </a:r>
            <a:r>
              <a:rPr lang="en-US" sz="3600" dirty="0"/>
              <a:t>single track lines are </a:t>
            </a:r>
            <a:r>
              <a:rPr lang="en-US" sz="3600" dirty="0" smtClean="0"/>
              <a:t>being </a:t>
            </a:r>
            <a:r>
              <a:rPr lang="en-US" sz="3600" dirty="0"/>
              <a:t>upgraded </a:t>
            </a:r>
            <a:r>
              <a:rPr lang="en-US" sz="3600" dirty="0" smtClean="0"/>
              <a:t>to accommodate </a:t>
            </a:r>
            <a:r>
              <a:rPr lang="en-US" sz="3600" dirty="0"/>
              <a:t>trains running at a maximum speed of 110 mph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C:\Users\Ahmadreza\Google Drive\UIC Documents\UIC Research\Scheduling\Presentation at UIUC\AmtrakRidership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709873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hmadreza\Desktop\High_Speed_Rail_07-09-2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09875"/>
            <a:ext cx="458075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hmadreza\Google Drive\UIC Documents\UIC Research\Scheduling\Presentation at UIUC\map_the_vis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329146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75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of speed heterogeneity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Setup:</a:t>
            </a:r>
          </a:p>
          <a:p>
            <a:pPr lvl="1"/>
            <a:r>
              <a:rPr lang="en-US" dirty="0" smtClean="0"/>
              <a:t>Passenger train speed: 120 mph</a:t>
            </a:r>
          </a:p>
          <a:p>
            <a:pPr lvl="1"/>
            <a:r>
              <a:rPr lang="en-US" dirty="0" smtClean="0"/>
              <a:t>Freight train speed: 12 mph-120 mph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6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speed heterogeneity</a:t>
            </a:r>
            <a:br>
              <a:rPr lang="en-US" dirty="0" smtClean="0"/>
            </a:br>
            <a:r>
              <a:rPr lang="en-US" sz="3600" dirty="0" smtClean="0"/>
              <a:t>Total freight cost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752600"/>
            <a:ext cx="3200400" cy="175260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Greater speed heterogeneity leads to higher freight side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36140859"/>
              </p:ext>
            </p:extLst>
          </p:nvPr>
        </p:nvGraphicFramePr>
        <p:xfrm>
          <a:off x="685800" y="1600200"/>
          <a:ext cx="457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5476875" y="3521095"/>
            <a:ext cx="3200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Sensitivities of freight side cost to number of passenger trains vary by 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AsOne/>
      </p:bldGraphic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speed heterogeneity</a:t>
            </a:r>
            <a:br>
              <a:rPr lang="en-US" dirty="0" smtClean="0"/>
            </a:br>
            <a:r>
              <a:rPr lang="en-US" sz="3600" dirty="0" smtClean="0"/>
              <a:t>Number of freight trains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676400"/>
            <a:ext cx="3810000" cy="205740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The </a:t>
            </a:r>
            <a:r>
              <a:rPr lang="en-US" sz="2300" dirty="0"/>
              <a:t>number of freight trains shows a non-increasing trend with passenger train frequency across all </a:t>
            </a:r>
            <a:r>
              <a:rPr lang="en-US" sz="2300" dirty="0" smtClean="0"/>
              <a:t>speeds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99675084"/>
              </p:ext>
            </p:extLst>
          </p:nvPr>
        </p:nvGraphicFramePr>
        <p:xfrm>
          <a:off x="381000" y="1447800"/>
          <a:ext cx="457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5105400" y="3956209"/>
            <a:ext cx="38862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In the extreme case (12 mph scenario), freight service will disappear entirely if </a:t>
            </a:r>
            <a:r>
              <a:rPr lang="en-US" sz="2300" dirty="0" smtClean="0"/>
              <a:t>four or more </a:t>
            </a:r>
            <a:r>
              <a:rPr lang="en-US" sz="2300" dirty="0"/>
              <a:t>passenger trains are scheduled</a:t>
            </a:r>
          </a:p>
        </p:txBody>
      </p:sp>
    </p:spTree>
    <p:extLst>
      <p:ext uri="{BB962C8B-B14F-4D97-AF65-F5344CB8AC3E}">
        <p14:creationId xmlns:p14="http://schemas.microsoft.com/office/powerpoint/2010/main" val="418091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AsOne/>
      </p:bldGraphic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speed heterogeneity</a:t>
            </a:r>
            <a:br>
              <a:rPr lang="en-US" dirty="0" smtClean="0"/>
            </a:br>
            <a:r>
              <a:rPr lang="en-US" sz="3600" dirty="0" err="1" smtClean="0"/>
              <a:t>En</a:t>
            </a:r>
            <a:r>
              <a:rPr lang="en-US" sz="3600" dirty="0" smtClean="0"/>
              <a:t>-route delay cost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2209800"/>
            <a:ext cx="36576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No </a:t>
            </a:r>
            <a:r>
              <a:rPr lang="en-US" sz="2400" dirty="0" err="1" smtClean="0"/>
              <a:t>en</a:t>
            </a:r>
            <a:r>
              <a:rPr lang="en-US" sz="2400" dirty="0" smtClean="0"/>
              <a:t>-route delay when there is no speed heterogeneity (i.e., freight </a:t>
            </a:r>
            <a:r>
              <a:rPr lang="en-US" sz="2400" dirty="0"/>
              <a:t>trains run at 120 </a:t>
            </a:r>
            <a:r>
              <a:rPr lang="en-US" sz="2400" dirty="0" smtClean="0"/>
              <a:t>mph)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69870388"/>
              </p:ext>
            </p:extLst>
          </p:nvPr>
        </p:nvGraphicFramePr>
        <p:xfrm>
          <a:off x="457200" y="1600200"/>
          <a:ext cx="457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359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larger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up</a:t>
            </a:r>
          </a:p>
          <a:p>
            <a:pPr lvl="1"/>
            <a:r>
              <a:rPr lang="en-US" dirty="0" smtClean="0"/>
              <a:t>Chicago-St Louis HSR corridor</a:t>
            </a:r>
          </a:p>
          <a:p>
            <a:pPr lvl="1"/>
            <a:r>
              <a:rPr lang="en-US" dirty="0" smtClean="0"/>
              <a:t>285 mile-long shared corridor</a:t>
            </a:r>
          </a:p>
          <a:p>
            <a:pPr lvl="1"/>
            <a:r>
              <a:rPr lang="en-US" dirty="0" smtClean="0"/>
              <a:t>17 double-track and 14 single-track segments</a:t>
            </a:r>
          </a:p>
          <a:p>
            <a:pPr lvl="1"/>
            <a:r>
              <a:rPr lang="en-US" dirty="0" smtClean="0"/>
              <a:t>Passenger train speed: 90 mph (accounting for acceleration and deceleration)</a:t>
            </a:r>
          </a:p>
          <a:p>
            <a:pPr lvl="1"/>
            <a:r>
              <a:rPr lang="en-US" dirty="0" smtClean="0"/>
              <a:t>Freight train speed: 30 mph</a:t>
            </a:r>
          </a:p>
          <a:p>
            <a:pPr lvl="1"/>
            <a:r>
              <a:rPr lang="en-US" dirty="0"/>
              <a:t>Two ends and four intermediate stations on the Chicago-St Louis Corridor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larger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Set up (Cont’d)</a:t>
            </a:r>
          </a:p>
          <a:p>
            <a:pPr lvl="1"/>
            <a:r>
              <a:rPr lang="en-US" dirty="0" smtClean="0"/>
              <a:t>O-Ds </a:t>
            </a:r>
            <a:r>
              <a:rPr lang="en-US" dirty="0"/>
              <a:t>among these stations account for more than 95% of total O-D </a:t>
            </a:r>
            <a:r>
              <a:rPr lang="en-US" dirty="0" smtClean="0"/>
              <a:t>traffic</a:t>
            </a:r>
          </a:p>
          <a:p>
            <a:pPr lvl="1"/>
            <a:r>
              <a:rPr lang="en-US" dirty="0" smtClean="0"/>
              <a:t>Three scenarios (based on IDOT HSR study report):</a:t>
            </a:r>
          </a:p>
          <a:p>
            <a:pPr lvl="2"/>
            <a:r>
              <a:rPr lang="en-US" dirty="0" smtClean="0"/>
              <a:t>2015 projected passenger demand (5 trains) and current freight demand</a:t>
            </a:r>
          </a:p>
          <a:p>
            <a:pPr lvl="2"/>
            <a:r>
              <a:rPr lang="en-US" dirty="0" smtClean="0"/>
              <a:t>2020 projected </a:t>
            </a:r>
            <a:r>
              <a:rPr lang="en-US" dirty="0"/>
              <a:t>passenger demand (5 trains) and </a:t>
            </a:r>
            <a:r>
              <a:rPr lang="en-US" dirty="0" smtClean="0"/>
              <a:t>projected freight </a:t>
            </a:r>
            <a:r>
              <a:rPr lang="en-US" dirty="0"/>
              <a:t>demand</a:t>
            </a:r>
          </a:p>
          <a:p>
            <a:pPr lvl="2"/>
            <a:r>
              <a:rPr lang="en-US" dirty="0" smtClean="0"/>
              <a:t>2020 </a:t>
            </a:r>
            <a:r>
              <a:rPr lang="en-US" dirty="0"/>
              <a:t>projected passenger demand </a:t>
            </a:r>
            <a:r>
              <a:rPr lang="en-US" dirty="0" smtClean="0"/>
              <a:t>(6 </a:t>
            </a:r>
            <a:r>
              <a:rPr lang="en-US" dirty="0"/>
              <a:t>trains) and projected freight demand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8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larger problem</a:t>
            </a:r>
            <a:br>
              <a:rPr lang="en-US" dirty="0" smtClean="0"/>
            </a:br>
            <a:r>
              <a:rPr lang="en-US" sz="3600" dirty="0" smtClean="0"/>
              <a:t>2015 demand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6" name="Picture 5" descr="C:\Users\Ahmadreza\Google Drive\UIC Documents\UIC Research\Scheduling\Reports\Report 4-6-2014\CHIT to STL\New\untitled.em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7" t="6635" r="9046" b="3871"/>
          <a:stretch/>
        </p:blipFill>
        <p:spPr bwMode="auto">
          <a:xfrm>
            <a:off x="381000" y="1371600"/>
            <a:ext cx="8305800" cy="41098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3900" y="5477470"/>
            <a:ext cx="82677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/>
              <a:t>On average, each passenger incurs </a:t>
            </a:r>
            <a:r>
              <a:rPr lang="en-US" sz="2300" dirty="0" smtClean="0"/>
              <a:t>$</a:t>
            </a:r>
            <a:r>
              <a:rPr lang="en-US" sz="2300" dirty="0"/>
              <a:t>46.6 passenger schedule delay </a:t>
            </a:r>
            <a:r>
              <a:rPr lang="en-US" sz="2300" dirty="0" smtClean="0"/>
              <a:t>cost (rail </a:t>
            </a:r>
            <a:r>
              <a:rPr lang="en-US" sz="2300" dirty="0"/>
              <a:t>ticket price between </a:t>
            </a:r>
            <a:r>
              <a:rPr lang="en-US" sz="2300" dirty="0" smtClean="0"/>
              <a:t>Chicago </a:t>
            </a:r>
            <a:r>
              <a:rPr lang="en-US" sz="2300" dirty="0"/>
              <a:t>and St. Louis </a:t>
            </a:r>
            <a:r>
              <a:rPr lang="en-US" sz="2300" dirty="0" smtClean="0"/>
              <a:t>is </a:t>
            </a:r>
            <a:r>
              <a:rPr lang="en-US" sz="2300" dirty="0"/>
              <a:t>$</a:t>
            </a:r>
            <a:r>
              <a:rPr lang="en-US" sz="2300" dirty="0" smtClean="0"/>
              <a:t>39)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53721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larger problem</a:t>
            </a:r>
            <a:br>
              <a:rPr lang="en-US" dirty="0" smtClean="0"/>
            </a:br>
            <a:r>
              <a:rPr lang="en-US" sz="3600" dirty="0" smtClean="0"/>
              <a:t>Freight side costs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810317205"/>
              </p:ext>
            </p:extLst>
          </p:nvPr>
        </p:nvGraphicFramePr>
        <p:xfrm>
          <a:off x="2895600" y="1447800"/>
          <a:ext cx="6096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6200" y="1600200"/>
            <a:ext cx="2895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When projected freight demand is in place, the freight railroad will suffer significant cost increase </a:t>
            </a:r>
            <a:endParaRPr lang="en-US" sz="23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6200" y="3880009"/>
            <a:ext cx="3352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Strong presence of capacity constraints on this line given passenger and freight demand growth in the future</a:t>
            </a:r>
          </a:p>
        </p:txBody>
      </p:sp>
    </p:spTree>
    <p:extLst>
      <p:ext uri="{BB962C8B-B14F-4D97-AF65-F5344CB8AC3E}">
        <p14:creationId xmlns:p14="http://schemas.microsoft.com/office/powerpoint/2010/main" val="139304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3" grpId="0"/>
      <p:bldP spid="3" grpId="1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Concluding remarks (I)</a:t>
            </a:r>
            <a:br>
              <a:rPr lang="en-US" dirty="0" smtClean="0"/>
            </a:br>
            <a:r>
              <a:rPr lang="en-US" sz="3600" dirty="0" smtClean="0"/>
              <a:t>Contributions to planning and methodology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Proposed a two-level modeling framework for shared rail corridor planning</a:t>
            </a:r>
          </a:p>
          <a:p>
            <a:r>
              <a:rPr lang="en-US" dirty="0" smtClean="0"/>
              <a:t>Comprehensive consideration of cost and time components, including passenger schedule delay and elastic demand</a:t>
            </a:r>
          </a:p>
          <a:p>
            <a:r>
              <a:rPr lang="en-US" dirty="0" smtClean="0"/>
              <a:t>Employed a hypergraph based modeling approach which is more capable of dealing with train conflicts</a:t>
            </a:r>
          </a:p>
          <a:p>
            <a:r>
              <a:rPr lang="en-US" dirty="0" smtClean="0"/>
              <a:t>Designed an efficient solution approach to solve the planning problem within short computation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Concluding remarks (II)</a:t>
            </a:r>
            <a:br>
              <a:rPr lang="en-US" dirty="0" smtClean="0"/>
            </a:br>
            <a:r>
              <a:rPr lang="en-US" sz="3600" dirty="0" smtClean="0"/>
              <a:t>Policy implications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199"/>
            <a:ext cx="8534400" cy="47402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Schedule delay is an important component in passenger generalized travel cost</a:t>
            </a:r>
          </a:p>
          <a:p>
            <a:r>
              <a:rPr lang="en-US" dirty="0" smtClean="0"/>
              <a:t>Marginal schedule delay cost reduction is diminishing with the number of passenger trains</a:t>
            </a:r>
          </a:p>
          <a:p>
            <a:r>
              <a:rPr lang="en-US" dirty="0" smtClean="0"/>
              <a:t>Some freight trains will be forced out of service, and foregone demand cost will substantially increase as more passenger services are scheduled</a:t>
            </a:r>
          </a:p>
          <a:p>
            <a:r>
              <a:rPr lang="en-US" dirty="0"/>
              <a:t>The marginal freight cost increase is in most cases higher than the marginal passenger schedule delay </a:t>
            </a:r>
            <a:r>
              <a:rPr lang="en-US" dirty="0" smtClean="0"/>
              <a:t>reduction</a:t>
            </a:r>
          </a:p>
          <a:p>
            <a:r>
              <a:rPr lang="en-US" dirty="0"/>
              <a:t>The heterogeneity of train speed significantly affects freight side cost. It may be desirable to increase freight train speed when HSR is introduced to shared use </a:t>
            </a:r>
            <a:r>
              <a:rPr lang="en-US" dirty="0" smtClean="0"/>
              <a:t>corridors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204725"/>
            <a:ext cx="7848600" cy="864054"/>
          </a:xfrm>
        </p:spPr>
        <p:txBody>
          <a:bodyPr/>
          <a:lstStyle/>
          <a:p>
            <a:r>
              <a:rPr lang="en-US" sz="4000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761"/>
            <a:ext cx="5593277" cy="1159039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Illinois HSR: </a:t>
            </a:r>
            <a:r>
              <a:rPr lang="en-US" dirty="0" smtClean="0">
                <a:cs typeface="Times New Roman" panose="02020603050405020304" pitchFamily="18" charset="0"/>
              </a:rPr>
              <a:t>Chicago-St</a:t>
            </a:r>
            <a:r>
              <a:rPr lang="en-US" dirty="0">
                <a:cs typeface="Times New Roman" panose="02020603050405020304" pitchFamily="18" charset="0"/>
              </a:rPr>
              <a:t>. Louis (current </a:t>
            </a:r>
            <a:r>
              <a:rPr lang="en-US" dirty="0" smtClean="0">
                <a:cs typeface="Times New Roman" panose="02020603050405020304" pitchFamily="18" charset="0"/>
              </a:rPr>
              <a:t>phase)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7667" y="5688281"/>
            <a:ext cx="2339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IDOT (2014)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7335" y="1143000"/>
            <a:ext cx="338666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62000" y="25908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Single track </a:t>
            </a:r>
            <a:r>
              <a:rPr lang="en-US" sz="2400" dirty="0"/>
              <a:t>(with sidings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62000" y="3048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Shared passenger and freight </a:t>
            </a:r>
            <a:r>
              <a:rPr lang="en-US" sz="2400" dirty="0" smtClean="0"/>
              <a:t>use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62000" y="3733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High speed passenger trains operating at 110 mph</a:t>
            </a:r>
          </a:p>
        </p:txBody>
      </p:sp>
      <p:pic>
        <p:nvPicPr>
          <p:cNvPr id="2051" name="Picture 3" descr="C:\Users\Ahmadreza\Google Drive\UIC Documents\UIC Research\Scheduling\Presentation at UIUC\ET01freight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708400"/>
            <a:ext cx="4610100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hmadreza\Google Drive\UIC Documents\UIC Research\Scheduling\Presentation at UIUC\train2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t="5863"/>
          <a:stretch/>
        </p:blipFill>
        <p:spPr bwMode="auto">
          <a:xfrm>
            <a:off x="2590800" y="3115276"/>
            <a:ext cx="4191000" cy="37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23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4" grpId="0"/>
      <p:bldP spid="7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Ongoing research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Extending hypergraph based modelling</a:t>
            </a:r>
          </a:p>
          <a:p>
            <a:endParaRPr lang="en-US" dirty="0" smtClean="0"/>
          </a:p>
          <a:p>
            <a:r>
              <a:rPr lang="en-US" dirty="0" smtClean="0"/>
              <a:t>Incorporating developed scheduling models into capacity allocation schemes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5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229600" cy="3687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300" dirty="0" smtClean="0"/>
              <a:t>	This research is partially supported by the Illinois Department of Transportation through the Urban Transportation Center at the University of Illinois at Chicago</a:t>
            </a:r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218358" y="2144414"/>
            <a:ext cx="4745491" cy="225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F6E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F6E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F6E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F6E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F6E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F6E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F6E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F6E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F6E00"/>
                </a:solidFill>
                <a:latin typeface="Arial" charset="0"/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</a:rPr>
              <a:t>Thank</a:t>
            </a:r>
            <a:r>
              <a:rPr lang="en-US" sz="4500" kern="0" dirty="0" smtClean="0"/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you!</a:t>
            </a:r>
            <a:endParaRPr lang="en-US" sz="4000" dirty="0">
              <a:solidFill>
                <a:schemeClr val="tx1"/>
              </a:solidFill>
            </a:endParaRPr>
          </a:p>
          <a:p>
            <a:r>
              <a:rPr lang="en-US" sz="4000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218358" y="2144414"/>
            <a:ext cx="4745491" cy="225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F6E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F6E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F6E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F6E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F6E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F6E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F6E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F6E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F6E00"/>
                </a:solidFill>
                <a:latin typeface="Arial" charset="0"/>
              </a:defRPr>
            </a:lvl9pPr>
          </a:lstStyle>
          <a:p>
            <a:r>
              <a:rPr lang="en-US" sz="4000" dirty="0" smtClean="0">
                <a:solidFill>
                  <a:schemeClr val="tx1"/>
                </a:solidFill>
              </a:rPr>
              <a:t>Backup slides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17538" y="525359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Passenger train scheduling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7538" y="1169313"/>
            <a:ext cx="23428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Objective function</a:t>
            </a:r>
            <a:endParaRPr lang="en-US" sz="2200" b="1" dirty="0"/>
          </a:p>
        </p:txBody>
      </p:sp>
      <p:sp>
        <p:nvSpPr>
          <p:cNvPr id="11" name="Rectangle 10"/>
          <p:cNvSpPr/>
          <p:nvPr/>
        </p:nvSpPr>
        <p:spPr>
          <a:xfrm>
            <a:off x="685800" y="15240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Schedule delay calculation for an intermediate subtrain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2400" y="1981200"/>
                <a:ext cx="8991600" cy="1139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bar>
                            <m:bar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1700" i="1">
                                  <a:latin typeface="Cambria Math"/>
                                </a:rPr>
                                <m:t>𝑆</m:t>
                              </m:r>
                            </m:e>
                          </m:bar>
                        </m:e>
                        <m:sub>
                          <m:r>
                            <a:rPr lang="en-US" sz="1700" i="1">
                              <a:latin typeface="Cambria Math"/>
                            </a:rPr>
                            <m:t>𝑢</m:t>
                          </m:r>
                          <m:r>
                            <a:rPr lang="en-US" sz="1700" i="1">
                              <a:latin typeface="Cambria Math"/>
                            </a:rPr>
                            <m:t>,</m:t>
                          </m:r>
                          <m:r>
                            <a:rPr lang="en-US" sz="1700" i="1">
                              <a:latin typeface="Cambria Math"/>
                            </a:rPr>
                            <m:t>𝐿</m:t>
                          </m:r>
                        </m:sub>
                        <m:sup>
                          <m:sSubSup>
                            <m:sSub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7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700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1700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</m:sup>
                      </m:sSubSup>
                      <m:r>
                        <a:rPr lang="en-US" sz="17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700" i="1">
                              <a:latin typeface="Cambria Math"/>
                            </a:rPr>
                            <m:t>𝑚</m:t>
                          </m:r>
                          <m:r>
                            <a:rPr lang="en-US" sz="1700" i="1">
                              <a:latin typeface="Cambria Math"/>
                            </a:rPr>
                            <m:t>=(</m:t>
                          </m:r>
                          <m:r>
                            <a:rPr lang="en-US" sz="1700" i="1">
                              <a:latin typeface="Cambria Math"/>
                            </a:rPr>
                            <m:t>𝑢</m:t>
                          </m:r>
                          <m:r>
                            <a:rPr lang="en-US" sz="17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700" i="1">
                              <a:latin typeface="Cambria Math"/>
                            </a:rPr>
                            <m:t>)/2</m:t>
                          </m:r>
                        </m:sub>
                        <m:sup>
                          <m:r>
                            <a:rPr lang="en-US" sz="1700" i="1">
                              <a:latin typeface="Cambria Math"/>
                            </a:rPr>
                            <m:t>𝑢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7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700" i="1"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1700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  <m:r>
                            <a:rPr lang="en-US" sz="1700" i="1">
                              <a:latin typeface="Cambria Math"/>
                            </a:rPr>
                            <m:t>(</m:t>
                          </m:r>
                          <m:r>
                            <a:rPr lang="en-US" sz="1700" i="1">
                              <a:latin typeface="Cambria Math"/>
                            </a:rPr>
                            <m:t>𝑢</m:t>
                          </m:r>
                          <m:r>
                            <a:rPr lang="en-US" sz="17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1700" i="1">
                                  <a:latin typeface="Cambria Math"/>
                                </a:rPr>
                                <m:t>−1+</m:t>
                              </m:r>
                              <m:r>
                                <a:rPr lang="en-US" sz="1700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17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en-US" sz="1700" i="1">
                          <a:latin typeface="Cambria Math"/>
                        </a:rPr>
                        <m:t>)     </m:t>
                      </m:r>
                    </m:oMath>
                  </m:oMathPara>
                </a14:m>
                <a:endParaRPr lang="en-US" sz="1700" i="1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700" i="1">
                          <a:latin typeface="Cambria Math"/>
                        </a:rPr>
                        <m:t>∀ </m:t>
                      </m:r>
                      <m:r>
                        <a:rPr lang="en-US" sz="1700" i="1">
                          <a:latin typeface="Cambria Math"/>
                        </a:rPr>
                        <m:t>𝑤</m:t>
                      </m:r>
                      <m:r>
                        <a:rPr lang="en-US" sz="1700" i="1">
                          <a:latin typeface="Cambria Math"/>
                        </a:rPr>
                        <m:t>∈</m:t>
                      </m:r>
                      <m:r>
                        <a:rPr lang="en-US" sz="1700" i="1">
                          <a:latin typeface="Cambria Math"/>
                        </a:rPr>
                        <m:t>𝑊</m:t>
                      </m:r>
                      <m:r>
                        <a:rPr lang="en-US" sz="1700" i="1">
                          <a:latin typeface="Cambria Math"/>
                        </a:rPr>
                        <m:t>,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i="1">
                              <a:latin typeface="Cambria Math"/>
                            </a:rPr>
                            <m:t>∀</m:t>
                          </m:r>
                          <m:r>
                            <a:rPr lang="en-US" sz="1700" i="1">
                              <a:latin typeface="Cambria Math"/>
                            </a:rPr>
                            <m:t>𝑛</m:t>
                          </m:r>
                          <m:r>
                            <a:rPr lang="en-US" sz="1700" i="1">
                              <a:latin typeface="Cambria Math"/>
                            </a:rPr>
                            <m:t>=2,3,…., </m:t>
                          </m:r>
                          <m:r>
                            <a:rPr lang="en-US" sz="1700" i="1">
                              <a:latin typeface="Cambria Math"/>
                            </a:rPr>
                            <m:t>𝑁</m:t>
                          </m:r>
                          <m:r>
                            <a:rPr lang="en-US" sz="17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1700" i="1">
                          <a:latin typeface="Cambria Math"/>
                        </a:rPr>
                        <m:t>, 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i="1">
                              <a:latin typeface="Cambria Math"/>
                            </a:rPr>
                            <m:t>∀</m:t>
                          </m:r>
                          <m:d>
                            <m:d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1700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7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17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sz="17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1700" i="1">
                          <a:latin typeface="Cambria Math"/>
                        </a:rPr>
                        <m:t>&lt;</m:t>
                      </m:r>
                      <m:r>
                        <a:rPr lang="en-US" sz="1700" i="1">
                          <a:latin typeface="Cambria Math"/>
                        </a:rPr>
                        <m:t>𝑢</m:t>
                      </m:r>
                      <m:r>
                        <a:rPr lang="en-US" sz="1700" i="1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latin typeface="Cambria Math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/>
                                </a:rPr>
                                <m:t>𝑤</m:t>
                              </m:r>
                            </m:sup>
                          </m:sSup>
                          <m:r>
                            <a:rPr lang="en-US" sz="1700" i="1">
                              <a:latin typeface="Cambria Math"/>
                            </a:rPr>
                            <m:t>,</m:t>
                          </m:r>
                          <m:r>
                            <a:rPr lang="en-US" sz="1700" i="1">
                              <a:latin typeface="Cambria Math"/>
                            </a:rPr>
                            <m:t>𝑗</m:t>
                          </m:r>
                          <m:r>
                            <a:rPr lang="en-US" sz="1700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700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1700" i="1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700" i="1">
                              <a:latin typeface="Cambria Math"/>
                            </a:rPr>
                            <m:t>Ψ</m:t>
                          </m:r>
                        </m:e>
                        <m:sup>
                          <m:r>
                            <a:rPr lang="en-US" sz="1700" i="1">
                              <a:latin typeface="Cambria Math"/>
                            </a:rPr>
                            <m:t>𝑝</m:t>
                          </m:r>
                          <m:r>
                            <a:rPr lang="en-US" sz="1700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7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7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700" i="1">
                                  <a:latin typeface="Cambria Math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1700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</m:sup>
                      </m:sSup>
                      <m:r>
                        <a:rPr lang="en-US" sz="1700" i="1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latin typeface="Cambria Math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/>
                                </a:rPr>
                                <m:t>𝑤</m:t>
                              </m:r>
                            </m:sup>
                          </m:sSup>
                          <m:r>
                            <a:rPr lang="en-US" sz="1700" i="1">
                              <a:latin typeface="Cambria Math"/>
                            </a:rPr>
                            <m:t>,</m:t>
                          </m:r>
                          <m:r>
                            <a:rPr lang="en-US" sz="1700" i="1">
                              <a:latin typeface="Cambria Math"/>
                            </a:rPr>
                            <m:t>𝑗</m:t>
                          </m:r>
                          <m:r>
                            <a:rPr lang="en-US" sz="1700" i="1">
                              <a:latin typeface="Cambria Math"/>
                            </a:rPr>
                            <m:t>,</m:t>
                          </m:r>
                          <m:r>
                            <a:rPr lang="en-US" sz="1700" i="1">
                              <a:latin typeface="Cambria Math"/>
                            </a:rPr>
                            <m:t>𝑢</m:t>
                          </m:r>
                          <m:r>
                            <a:rPr lang="en-US" sz="1700" i="1">
                              <a:latin typeface="Cambria Math"/>
                            </a:rPr>
                            <m:t>,</m:t>
                          </m:r>
                          <m:r>
                            <a:rPr lang="en-US" sz="1700" i="1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1700" i="1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700" i="1">
                              <a:latin typeface="Cambria Math"/>
                            </a:rPr>
                            <m:t>Ψ</m:t>
                          </m:r>
                        </m:e>
                        <m:sup>
                          <m:r>
                            <a:rPr lang="en-US" sz="1700" i="1">
                              <a:latin typeface="Cambria Math"/>
                            </a:rPr>
                            <m:t>𝑝</m:t>
                          </m:r>
                          <m:r>
                            <a:rPr lang="en-US" sz="1700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7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700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1700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</m:sup>
                      </m:sSup>
                      <m:r>
                        <a:rPr lang="en-US" sz="1700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1700" i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81200"/>
                <a:ext cx="8991600" cy="113954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r="-136" b="-3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" y="3120743"/>
                <a:ext cx="8458200" cy="944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Total schedule delay of passengers who take subtrain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en-US" dirty="0"/>
                  <a:t> and prefer to depart between </a:t>
                </a:r>
                <a:r>
                  <a:rPr lang="en-US" i="1" dirty="0"/>
                  <a:t>u</a:t>
                </a:r>
                <a:r>
                  <a:rPr lang="en-US" dirty="0"/>
                  <a:t> (departure time of the subtrain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en-US" dirty="0"/>
                  <a:t>)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a departure time of subtrain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20743"/>
                <a:ext cx="8458200" cy="94493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576" t="-16774" b="-3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2400" y="2895600"/>
                <a:ext cx="8839200" cy="1392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sub>
                        <m: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𝑜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𝑤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latin typeface="Cambria Math"/>
                                    </a:rPr>
                                    <m:t>Ψ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𝑤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</m:eqAr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sub>
                            <m: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bSup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 ×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bSup>
                            </m:sup>
                          </m:sSubSup>
                        </m:e>
                      </m:nary>
                    </m:oMath>
                  </m:oMathPara>
                </a14:m>
                <a:endParaRPr lang="en-US" i="1" dirty="0"/>
              </a:p>
              <a:p>
                <a:pPr algn="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 </m:t>
                    </m:r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𝑊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∀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=2,3,…., </m:t>
                        </m:r>
                        <m:r>
                          <a:rPr lang="en-US" i="1">
                            <a:latin typeface="Cambria Math"/>
                          </a:rPr>
                          <m:t>𝑁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{∀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|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Ψ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sup>
                        </m:sSubSup>
                      </m:sup>
                    </m:sSup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895600"/>
                <a:ext cx="8839200" cy="139262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r="-276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17538" y="4307960"/>
                <a:ext cx="814546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Total schedule delay of passengers who prefer to depart </a:t>
                </a:r>
                <a:r>
                  <a:rPr lang="en-US" dirty="0" smtClean="0"/>
                  <a:t>before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(departure time of subtrain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en-US" dirty="0"/>
                  <a:t>) and end up boarding subtrain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38" y="4307960"/>
                <a:ext cx="8145462" cy="64633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598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42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17538" y="525359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Passenger train scheduling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7538" y="1169313"/>
            <a:ext cx="23428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Objective function</a:t>
            </a:r>
            <a:endParaRPr lang="en-US" sz="2200" b="1" dirty="0"/>
          </a:p>
        </p:txBody>
      </p:sp>
      <p:sp>
        <p:nvSpPr>
          <p:cNvPr id="11" name="Rectangle 10"/>
          <p:cNvSpPr/>
          <p:nvPr/>
        </p:nvSpPr>
        <p:spPr>
          <a:xfrm>
            <a:off x="685800" y="15240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Schedule delay calculation for an intermediate </a:t>
            </a:r>
            <a:r>
              <a:rPr lang="en-US" b="1" dirty="0" smtClean="0"/>
              <a:t>subtrain </a:t>
            </a:r>
            <a:r>
              <a:rPr lang="en-US" b="1" dirty="0"/>
              <a:t>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2400" y="1981200"/>
                <a:ext cx="8991600" cy="1154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bar>
                            <m:bar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1700" i="1">
                                  <a:latin typeface="Cambria Math"/>
                                </a:rPr>
                                <m:t>𝑆</m:t>
                              </m:r>
                            </m:e>
                          </m:bar>
                        </m:e>
                        <m:sub>
                          <m:r>
                            <a:rPr lang="en-US" sz="1700" i="1">
                              <a:latin typeface="Cambria Math"/>
                            </a:rPr>
                            <m:t>𝑢</m:t>
                          </m:r>
                          <m:r>
                            <a:rPr lang="en-US" sz="1700" i="1">
                              <a:latin typeface="Cambria Math"/>
                            </a:rPr>
                            <m:t>,</m:t>
                          </m:r>
                          <m:r>
                            <a:rPr lang="en-US" sz="1700" i="1">
                              <a:latin typeface="Cambria Math"/>
                            </a:rPr>
                            <m:t>𝑅</m:t>
                          </m:r>
                        </m:sub>
                        <m:sup>
                          <m:sSubSup>
                            <m:sSub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7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700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1700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</m:sup>
                      </m:sSubSup>
                      <m:r>
                        <a:rPr lang="en-US" sz="17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700" i="1">
                              <a:latin typeface="Cambria Math"/>
                            </a:rPr>
                            <m:t>𝑚</m:t>
                          </m:r>
                          <m:r>
                            <a:rPr lang="en-US" sz="1700" i="1">
                              <a:latin typeface="Cambria Math"/>
                            </a:rPr>
                            <m:t>=</m:t>
                          </m:r>
                          <m:r>
                            <a:rPr lang="en-US" sz="1700" i="1">
                              <a:latin typeface="Cambria Math"/>
                            </a:rPr>
                            <m:t>𝑢</m:t>
                          </m:r>
                          <m:r>
                            <a:rPr lang="en-US" sz="1700" i="1">
                              <a:latin typeface="Cambria Math"/>
                            </a:rPr>
                            <m:t>+</m:t>
                          </m:r>
                          <m:r>
                            <a:rPr lang="en-US" sz="17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700" i="1">
                              <a:latin typeface="Cambria Math"/>
                            </a:rPr>
                            <m:t>(</m:t>
                          </m:r>
                          <m:r>
                            <a:rPr lang="en-US" sz="1700" i="1">
                              <a:latin typeface="Cambria Math"/>
                            </a:rPr>
                            <m:t>𝑢</m:t>
                          </m:r>
                          <m:r>
                            <a:rPr lang="en-US" sz="17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700" i="1">
                              <a:latin typeface="Cambria Math"/>
                            </a:rPr>
                            <m:t>)/</m:t>
                          </m:r>
                          <m:r>
                            <a:rPr lang="en-US" sz="1700" i="1">
                              <a:latin typeface="Cambria Math"/>
                            </a:rPr>
                            <m:t>2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7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700" i="1"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1700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  <m:r>
                            <a:rPr lang="en-US" sz="1700" i="1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17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7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17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700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17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en-US" sz="1700" i="1">
                          <a:latin typeface="Cambria Math"/>
                        </a:rPr>
                        <m:t>−</m:t>
                      </m:r>
                      <m:r>
                        <a:rPr lang="en-US" sz="1700" i="1">
                          <a:latin typeface="Cambria Math"/>
                        </a:rPr>
                        <m:t>𝑢</m:t>
                      </m:r>
                      <m:r>
                        <a:rPr lang="en-US" sz="1700" i="1">
                          <a:latin typeface="Cambria Math"/>
                        </a:rPr>
                        <m:t>)     </m:t>
                      </m:r>
                    </m:oMath>
                  </m:oMathPara>
                </a14:m>
                <a:endParaRPr lang="en-US" sz="1700" i="1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700" i="1">
                          <a:latin typeface="Cambria Math"/>
                        </a:rPr>
                        <m:t>∀ </m:t>
                      </m:r>
                      <m:r>
                        <a:rPr lang="en-US" sz="1700" i="1">
                          <a:latin typeface="Cambria Math"/>
                        </a:rPr>
                        <m:t>𝑤</m:t>
                      </m:r>
                      <m:r>
                        <a:rPr lang="en-US" sz="1700" i="1">
                          <a:latin typeface="Cambria Math"/>
                        </a:rPr>
                        <m:t>∈</m:t>
                      </m:r>
                      <m:r>
                        <a:rPr lang="en-US" sz="1700" i="1">
                          <a:latin typeface="Cambria Math"/>
                        </a:rPr>
                        <m:t>𝑊</m:t>
                      </m:r>
                      <m:r>
                        <a:rPr lang="en-US" sz="1700" i="1">
                          <a:latin typeface="Cambria Math"/>
                        </a:rPr>
                        <m:t>,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i="1">
                              <a:latin typeface="Cambria Math"/>
                            </a:rPr>
                            <m:t>∀</m:t>
                          </m:r>
                          <m:r>
                            <a:rPr lang="en-US" sz="1700" i="1">
                              <a:latin typeface="Cambria Math"/>
                            </a:rPr>
                            <m:t>𝑛</m:t>
                          </m:r>
                          <m:r>
                            <a:rPr lang="en-US" sz="1700" i="1">
                              <a:latin typeface="Cambria Math"/>
                            </a:rPr>
                            <m:t>=</m:t>
                          </m:r>
                          <m:r>
                            <a:rPr lang="en-US" sz="1700" i="1">
                              <a:latin typeface="Cambria Math"/>
                            </a:rPr>
                            <m:t>2</m:t>
                          </m:r>
                          <m:r>
                            <a:rPr lang="en-US" sz="1700" i="1">
                              <a:latin typeface="Cambria Math"/>
                            </a:rPr>
                            <m:t>,</m:t>
                          </m:r>
                          <m:r>
                            <a:rPr lang="en-US" sz="1700" i="1">
                              <a:latin typeface="Cambria Math"/>
                            </a:rPr>
                            <m:t>3</m:t>
                          </m:r>
                          <m:r>
                            <a:rPr lang="en-US" sz="1700" i="1">
                              <a:latin typeface="Cambria Math"/>
                            </a:rPr>
                            <m:t>,…., </m:t>
                          </m:r>
                          <m:r>
                            <a:rPr lang="en-US" sz="1700" i="1">
                              <a:latin typeface="Cambria Math"/>
                            </a:rPr>
                            <m:t>𝑁</m:t>
                          </m:r>
                          <m:r>
                            <a:rPr lang="en-US" sz="1700" i="1">
                              <a:latin typeface="Cambria Math"/>
                            </a:rPr>
                            <m:t>−</m:t>
                          </m:r>
                          <m:r>
                            <a:rPr lang="en-US" sz="1700" i="1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1700" i="1">
                          <a:latin typeface="Cambria Math"/>
                        </a:rPr>
                        <m:t>, 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i="1">
                              <a:latin typeface="Cambria Math"/>
                            </a:rPr>
                            <m:t>∀</m:t>
                          </m:r>
                          <m:d>
                            <m:d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1700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7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1700" i="1">
                          <a:latin typeface="Cambria Math"/>
                        </a:rPr>
                        <m:t> </m:t>
                      </m:r>
                      <m:r>
                        <a:rPr lang="en-US" sz="1700" i="1">
                          <a:latin typeface="Cambria Math"/>
                        </a:rPr>
                        <m:t>𝑢</m:t>
                      </m:r>
                      <m:r>
                        <a:rPr lang="en-US" sz="1700" i="1"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sz="17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1700" i="1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latin typeface="Cambria Math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/>
                                </a:rPr>
                                <m:t>𝑤</m:t>
                              </m:r>
                            </m:sup>
                          </m:sSup>
                          <m:r>
                            <a:rPr lang="en-US" sz="1700" i="1">
                              <a:latin typeface="Cambria Math"/>
                            </a:rPr>
                            <m:t>,</m:t>
                          </m:r>
                          <m:r>
                            <a:rPr lang="en-US" sz="1700" i="1">
                              <a:latin typeface="Cambria Math"/>
                            </a:rPr>
                            <m:t>𝑗</m:t>
                          </m:r>
                          <m:r>
                            <a:rPr lang="en-US" sz="1700" i="1">
                              <a:latin typeface="Cambria Math"/>
                            </a:rPr>
                            <m:t>,</m:t>
                          </m:r>
                          <m:r>
                            <a:rPr lang="en-US" sz="1700" i="1">
                              <a:latin typeface="Cambria Math"/>
                            </a:rPr>
                            <m:t>𝑢</m:t>
                          </m:r>
                          <m:r>
                            <a:rPr lang="en-US" sz="1700" i="1">
                              <a:latin typeface="Cambria Math"/>
                            </a:rPr>
                            <m:t>,</m:t>
                          </m:r>
                          <m:r>
                            <a:rPr lang="en-US" sz="1700" i="1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1700" i="1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700" i="1">
                              <a:latin typeface="Cambria Math"/>
                            </a:rPr>
                            <m:t>Ψ</m:t>
                          </m:r>
                        </m:e>
                        <m:sup>
                          <m:r>
                            <a:rPr lang="en-US" sz="1700" i="1">
                              <a:latin typeface="Cambria Math"/>
                            </a:rPr>
                            <m:t>𝑝</m:t>
                          </m:r>
                          <m:r>
                            <a:rPr lang="en-US" sz="1700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7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700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1700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</m:sup>
                      </m:sSup>
                      <m:r>
                        <a:rPr lang="en-US" sz="1700" i="1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latin typeface="Cambria Math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/>
                                </a:rPr>
                                <m:t>𝑤</m:t>
                              </m:r>
                            </m:sup>
                          </m:sSup>
                          <m:r>
                            <a:rPr lang="en-US" sz="1700" i="1">
                              <a:latin typeface="Cambria Math"/>
                            </a:rPr>
                            <m:t>,</m:t>
                          </m:r>
                          <m:r>
                            <a:rPr lang="en-US" sz="1700" i="1">
                              <a:latin typeface="Cambria Math"/>
                            </a:rPr>
                            <m:t>𝑗</m:t>
                          </m:r>
                          <m:r>
                            <a:rPr lang="en-US" sz="1700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700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1700" i="1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700" i="1">
                              <a:latin typeface="Cambria Math"/>
                            </a:rPr>
                            <m:t>Ψ</m:t>
                          </m:r>
                        </m:e>
                        <m:sup>
                          <m:r>
                            <a:rPr lang="en-US" sz="1700" i="1">
                              <a:latin typeface="Cambria Math"/>
                            </a:rPr>
                            <m:t>𝑝</m:t>
                          </m:r>
                          <m:r>
                            <a:rPr lang="en-US" sz="1700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7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7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7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7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700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</m:sup>
                      </m:sSup>
                      <m:r>
                        <a:rPr lang="en-US" sz="1700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1700" i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81200"/>
                <a:ext cx="8991600" cy="115480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r="-136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" y="3120743"/>
                <a:ext cx="8458200" cy="947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Total schedule delay of passengers who take subtrain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en-US" dirty="0"/>
                  <a:t> and prefer to depart between </a:t>
                </a:r>
                <a:r>
                  <a:rPr lang="en-US" i="1" dirty="0"/>
                  <a:t>u</a:t>
                </a:r>
                <a:r>
                  <a:rPr lang="en-US" dirty="0"/>
                  <a:t> (departure time of the subtrain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en-US" dirty="0"/>
                  <a:t>)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a departure time of subtrain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20743"/>
                <a:ext cx="8458200" cy="9476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576" t="-14194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2400" y="2971800"/>
                <a:ext cx="8839200" cy="1393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sub>
                        <m: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𝑜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𝑤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latin typeface="Cambria Math"/>
                                    </a:rPr>
                                    <m:t>Ψ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𝑤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</m:eqAr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sub>
                            <m: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bSup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 ×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bSup>
                            </m:sup>
                          </m:sSubSup>
                        </m:e>
                      </m:nary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i="1" dirty="0"/>
              </a:p>
              <a:p>
                <a:pPr algn="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 </m:t>
                    </m:r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𝑊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∀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,…., </m:t>
                        </m:r>
                        <m:r>
                          <a:rPr lang="en-US" i="1">
                            <a:latin typeface="Cambria Math"/>
                          </a:rPr>
                          <m:t>𝑁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i="1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{∀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|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/>
                          </a:rPr>
                          <m:t>Ψ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sup>
                        </m:sSubSup>
                      </m:sup>
                    </m:sSup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971800"/>
                <a:ext cx="8839200" cy="139371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r="-276" b="-6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17538" y="4343400"/>
                <a:ext cx="814546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Total schedule delay of passengers who prefer to depart 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fter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(departure time of subtrain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en-US" dirty="0"/>
                  <a:t>) and end up boarding subtrain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38" y="4343400"/>
                <a:ext cx="8145462" cy="64633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598" t="-471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6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17538" y="525359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Passenger train scheduling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7538" y="1169313"/>
            <a:ext cx="23428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Objective function</a:t>
            </a:r>
            <a:endParaRPr lang="en-US" sz="2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7200" y="2133600"/>
                <a:ext cx="8526462" cy="1227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bar>
                            <m:ba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sub>
                        <m: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latin typeface="Cambria Math"/>
                            </a:rPr>
                            <m:t>=(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)/</m:t>
                          </m:r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en-US" i="1">
                          <a:latin typeface="Cambria Math"/>
                        </a:rPr>
                        <m:t>)     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∀ </m:t>
                      </m:r>
                      <m:r>
                        <a:rPr lang="en-US" i="1">
                          <a:latin typeface="Cambria Math"/>
                        </a:rPr>
                        <m:t>𝑤</m:t>
                      </m:r>
                      <m:r>
                        <a:rPr lang="en-US" i="1">
                          <a:latin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</a:rPr>
                        <m:t>𝑊</m:t>
                      </m:r>
                      <m:r>
                        <a:rPr lang="en-US" i="1">
                          <a:latin typeface="Cambria Math"/>
                        </a:rPr>
                        <m:t>,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∀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e>
                          <m:r>
                            <a:rPr lang="en-US" i="1">
                              <a:latin typeface="Cambria Math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&lt;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bSup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𝑁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bSup>
                            </m:sup>
                          </m:sSup>
                        </m:e>
                      </m:d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33600"/>
                <a:ext cx="8526462" cy="122751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8938" y="3048000"/>
                <a:ext cx="8526462" cy="1461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sub>
                        <m: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𝑜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𝑤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latin typeface="Cambria Math"/>
                                    </a:rPr>
                                    <m:t>Ψ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𝑁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𝑤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</m:eqAr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sub>
                            <m: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𝑁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bSup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 ×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bSup>
                            </m:sup>
                          </m:sSubSup>
                        </m:e>
                      </m:nary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 algn="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 </m:t>
                    </m:r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𝑊</m:t>
                    </m:r>
                  </m:oMath>
                </a14:m>
                <a:r>
                  <a:rPr lang="en-US" i="1" dirty="0"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{∀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|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/>
                          </a:rPr>
                          <m:t>Ψ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sup>
                        </m:sSubSup>
                      </m:sup>
                    </m:sSup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38" y="3048000"/>
                <a:ext cx="8526462" cy="146123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286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7200" y="4784109"/>
                <a:ext cx="8534400" cy="1204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sub>
                        <m: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 algn="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 </m:t>
                    </m:r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𝑊</m:t>
                    </m:r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r>
                  <a:rPr lang="en-US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{∀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|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/>
                          </a:rPr>
                          <m:t>Ψ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sup>
                        </m:sSubSup>
                      </m:sup>
                    </m:sSup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784109"/>
                <a:ext cx="8534400" cy="120462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r="-286"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43161" y="1600200"/>
            <a:ext cx="4634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/>
              <a:t>Schedule delay calculation for the last subtrain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" y="3276600"/>
                <a:ext cx="8526462" cy="944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Total schedule delay of passengers who take subtrain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en-US" dirty="0"/>
                  <a:t> and prefer to depart between </a:t>
                </a:r>
                <a:r>
                  <a:rPr lang="en-US" i="1" dirty="0"/>
                  <a:t>u</a:t>
                </a:r>
                <a:r>
                  <a:rPr lang="en-US" dirty="0"/>
                  <a:t> (departure time of the subtrain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en-US" dirty="0"/>
                  <a:t>)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a departure time of subtrain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𝑁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76600"/>
                <a:ext cx="8526462" cy="94493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572" t="-14194" b="-3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57200" y="4459069"/>
                <a:ext cx="852646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Total schedule delay of passengers who prefer to depart before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(departure time of subtrain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en-US" dirty="0"/>
                  <a:t>) and end up boarding subtrain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59069"/>
                <a:ext cx="8526462" cy="646331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572"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8938" y="3962400"/>
                <a:ext cx="859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Total schedule delay of passengers who prefer to depart between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(departure time of subtrain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en-US" dirty="0"/>
                  <a:t>) and </a:t>
                </a:r>
                <a:r>
                  <a:rPr lang="en-US" i="1" dirty="0"/>
                  <a:t>t=T</a:t>
                </a:r>
                <a:r>
                  <a:rPr lang="en-US" dirty="0"/>
                  <a:t> and end up boarding subtrain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38" y="3962400"/>
                <a:ext cx="8594724" cy="646331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638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0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8" grpId="0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of </a:t>
            </a:r>
            <a:r>
              <a:rPr lang="en-US" dirty="0"/>
              <a:t>d</a:t>
            </a:r>
            <a:r>
              <a:rPr lang="en-US" dirty="0" smtClean="0"/>
              <a:t>elay tolerance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001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Setup:</a:t>
            </a:r>
          </a:p>
          <a:p>
            <a:pPr lvl="1"/>
            <a:r>
              <a:rPr lang="en-US" dirty="0" smtClean="0"/>
              <a:t>The less stringent </a:t>
            </a:r>
            <a:r>
              <a:rPr lang="en-US" dirty="0"/>
              <a:t>nature of freight train planning is characterized by specifying an earliest departure time and a maximum delay allowance time for each </a:t>
            </a:r>
            <a:r>
              <a:rPr lang="en-US" dirty="0" smtClean="0"/>
              <a:t>train</a:t>
            </a:r>
          </a:p>
          <a:p>
            <a:pPr lvl="1"/>
            <a:r>
              <a:rPr lang="en-US" dirty="0" smtClean="0"/>
              <a:t>A multiplier </a:t>
            </a:r>
            <a:r>
              <a:rPr lang="en-US" dirty="0"/>
              <a:t>of unimpeded trip time </a:t>
            </a:r>
            <a:r>
              <a:rPr lang="en-US" dirty="0" smtClean="0"/>
              <a:t>is used to </a:t>
            </a:r>
            <a:r>
              <a:rPr lang="en-US" dirty="0"/>
              <a:t>bound the maximum </a:t>
            </a:r>
            <a:r>
              <a:rPr lang="en-US" dirty="0" err="1" smtClean="0"/>
              <a:t>en</a:t>
            </a:r>
            <a:r>
              <a:rPr lang="en-US" dirty="0" smtClean="0"/>
              <a:t>-route </a:t>
            </a:r>
            <a:r>
              <a:rPr lang="en-US" dirty="0"/>
              <a:t>delays (i.e., delay tolerance)</a:t>
            </a:r>
            <a:endParaRPr lang="en-US" dirty="0" smtClean="0"/>
          </a:p>
          <a:p>
            <a:pPr lvl="1"/>
            <a:r>
              <a:rPr lang="en-US" dirty="0" smtClean="0"/>
              <a:t>The multipliers varies from </a:t>
            </a:r>
            <a:r>
              <a:rPr lang="en-US" dirty="0"/>
              <a:t>0.1 and 0.6 with 0.1 </a:t>
            </a:r>
            <a:r>
              <a:rPr lang="en-US" dirty="0" smtClean="0"/>
              <a:t>increments</a:t>
            </a:r>
          </a:p>
          <a:p>
            <a:pPr lvl="1"/>
            <a:r>
              <a:rPr lang="en-US" dirty="0"/>
              <a:t>Passenger train speed: 120 mph</a:t>
            </a:r>
          </a:p>
          <a:p>
            <a:pPr lvl="1"/>
            <a:r>
              <a:rPr lang="en-US" dirty="0"/>
              <a:t>Freight train speed: 60 </a:t>
            </a:r>
            <a:r>
              <a:rPr lang="en-US" dirty="0" smtClean="0"/>
              <a:t>mph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8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delay tolerance level</a:t>
            </a:r>
            <a:br>
              <a:rPr lang="en-US" dirty="0" smtClean="0"/>
            </a:br>
            <a:r>
              <a:rPr lang="en-US" sz="3600" dirty="0" smtClean="0"/>
              <a:t>Freight foregone demand cost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600200"/>
            <a:ext cx="3505200" cy="1447800"/>
          </a:xfrm>
        </p:spPr>
        <p:txBody>
          <a:bodyPr>
            <a:normAutofit/>
          </a:bodyPr>
          <a:lstStyle/>
          <a:p>
            <a:r>
              <a:rPr lang="en-US" sz="2300" dirty="0"/>
              <a:t>G</a:t>
            </a:r>
            <a:r>
              <a:rPr lang="en-US" sz="2300" dirty="0" smtClean="0"/>
              <a:t>reater </a:t>
            </a:r>
            <a:r>
              <a:rPr lang="en-US" sz="2300" dirty="0"/>
              <a:t>tolerance of delays </a:t>
            </a:r>
            <a:r>
              <a:rPr lang="en-US" sz="2300" dirty="0" smtClean="0"/>
              <a:t>reduces </a:t>
            </a:r>
            <a:r>
              <a:rPr lang="en-US" sz="2300" dirty="0"/>
              <a:t>foregone demand </a:t>
            </a:r>
            <a:r>
              <a:rPr lang="en-US" sz="2300" dirty="0" smtClean="0"/>
              <a:t>cost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533400" y="1600200"/>
          <a:ext cx="457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5181600" y="2938552"/>
            <a:ext cx="37338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Increasing passenger train services generally increases foregone demand cost across all delay tolerance levels</a:t>
            </a:r>
          </a:p>
        </p:txBody>
      </p:sp>
    </p:spTree>
    <p:extLst>
      <p:ext uri="{BB962C8B-B14F-4D97-AF65-F5344CB8AC3E}">
        <p14:creationId xmlns:p14="http://schemas.microsoft.com/office/powerpoint/2010/main" val="11870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Graphic spid="7" grpId="0">
        <p:bldAsOne/>
      </p:bldGraphic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delay tolerance level</a:t>
            </a:r>
            <a:br>
              <a:rPr lang="en-US" dirty="0" smtClean="0"/>
            </a:br>
            <a:r>
              <a:rPr lang="en-US" sz="3600" dirty="0" smtClean="0"/>
              <a:t>Freight delay costs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59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304800" y="1371600"/>
          <a:ext cx="4114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/>
          </p:nvPr>
        </p:nvGraphicFramePr>
        <p:xfrm>
          <a:off x="304800" y="1371600"/>
          <a:ext cx="4114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4724400" y="1524000"/>
            <a:ext cx="42672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/>
              <a:t>Delay </a:t>
            </a:r>
            <a:r>
              <a:rPr lang="en-US" sz="2300" dirty="0"/>
              <a:t>costs become larger as we progressively relax the delay tolerance </a:t>
            </a:r>
            <a:r>
              <a:rPr lang="en-US" sz="2300" dirty="0" smtClean="0"/>
              <a:t>level</a:t>
            </a:r>
          </a:p>
        </p:txBody>
      </p:sp>
      <p:sp>
        <p:nvSpPr>
          <p:cNvPr id="3" name="Rectangle 2"/>
          <p:cNvSpPr/>
          <p:nvPr/>
        </p:nvSpPr>
        <p:spPr>
          <a:xfrm>
            <a:off x="4724400" y="2971800"/>
            <a:ext cx="42672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Lowering the delay tolerance level results in a fewer number of freight trains </a:t>
            </a:r>
            <a:r>
              <a:rPr lang="en-US" sz="2300" dirty="0" smtClean="0"/>
              <a:t>enabling trains </a:t>
            </a:r>
            <a:r>
              <a:rPr lang="en-US" sz="2300" dirty="0"/>
              <a:t>to depart their origin with lower delays</a:t>
            </a:r>
          </a:p>
        </p:txBody>
      </p:sp>
    </p:spTree>
    <p:extLst>
      <p:ext uri="{BB962C8B-B14F-4D97-AF65-F5344CB8AC3E}">
        <p14:creationId xmlns:p14="http://schemas.microsoft.com/office/powerpoint/2010/main" val="89896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Graphic spid="9" grpId="0">
        <p:bldAsOne/>
      </p:bldGraphic>
      <p:bldP spid="5" grpId="0"/>
      <p:bldP spid="5" grpId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43638"/>
            <a:ext cx="7848600" cy="579438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84416"/>
            <a:ext cx="8458200" cy="4916383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Times New Roman" panose="02020603050405020304" pitchFamily="18" charset="0"/>
              </a:rPr>
              <a:t>Non-trivial </a:t>
            </a:r>
            <a:r>
              <a:rPr lang="en-US" sz="3600" dirty="0">
                <a:cs typeface="Times New Roman" panose="02020603050405020304" pitchFamily="18" charset="0"/>
              </a:rPr>
              <a:t>delays </a:t>
            </a:r>
            <a:r>
              <a:rPr lang="en-US" sz="3600" dirty="0" smtClean="0">
                <a:cs typeface="Times New Roman" panose="02020603050405020304" pitchFamily="18" charset="0"/>
              </a:rPr>
              <a:t>to passenger and freight trains</a:t>
            </a:r>
          </a:p>
          <a:p>
            <a:r>
              <a:rPr lang="en-US" sz="3600" dirty="0" smtClean="0"/>
              <a:t>Interactions </a:t>
            </a:r>
            <a:r>
              <a:rPr lang="en-US" sz="3600" dirty="0"/>
              <a:t>between passenger and freight </a:t>
            </a:r>
            <a:r>
              <a:rPr lang="en-US" sz="3600" dirty="0" smtClean="0"/>
              <a:t>operations</a:t>
            </a:r>
          </a:p>
          <a:p>
            <a:r>
              <a:rPr lang="en-US" sz="3600" dirty="0" smtClean="0">
                <a:cs typeface="Times New Roman" panose="02020603050405020304" pitchFamily="18" charset="0"/>
              </a:rPr>
              <a:t>This research develops a </a:t>
            </a:r>
            <a:r>
              <a:rPr lang="en-US" sz="3600" dirty="0" smtClean="0"/>
              <a:t>strategic </a:t>
            </a:r>
            <a:r>
              <a:rPr lang="en-US" sz="3600" dirty="0"/>
              <a:t>level </a:t>
            </a:r>
            <a:r>
              <a:rPr lang="en-US" sz="3600" dirty="0" smtClean="0"/>
              <a:t>schedule planning model </a:t>
            </a:r>
            <a:r>
              <a:rPr lang="en-US" sz="3600" dirty="0"/>
              <a:t>for mixed train operations on single-track, shared use passenger and freight </a:t>
            </a:r>
            <a:r>
              <a:rPr lang="en-US" sz="3600" dirty="0" smtClean="0"/>
              <a:t>corridors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2724150"/>
            <a:ext cx="6891217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213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43638"/>
            <a:ext cx="7848600" cy="579438"/>
          </a:xfrm>
        </p:spPr>
        <p:txBody>
          <a:bodyPr>
            <a:normAutofit fontScale="90000"/>
          </a:bodyPr>
          <a:lstStyle/>
          <a:p>
            <a:r>
              <a:rPr lang="en-US" dirty="0"/>
              <a:t>Literature</a:t>
            </a:r>
            <a:r>
              <a:rPr lang="en-US" sz="3800" dirty="0" smtClean="0"/>
              <a:t> </a:t>
            </a:r>
            <a:r>
              <a:rPr lang="en-US" dirty="0"/>
              <a:t>r</a:t>
            </a:r>
            <a:r>
              <a:rPr lang="en-US" dirty="0" smtClean="0"/>
              <a:t>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333" y="1484417"/>
            <a:ext cx="7720773" cy="977429"/>
          </a:xfrm>
        </p:spPr>
        <p:txBody>
          <a:bodyPr>
            <a:normAutofit lnSpcReduction="1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Three approaches in train scheduling: analytical, simulation, and optimization</a:t>
            </a:r>
          </a:p>
          <a:p>
            <a:endParaRPr lang="en-US" sz="2600" dirty="0"/>
          </a:p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938679"/>
              </p:ext>
            </p:extLst>
          </p:nvPr>
        </p:nvGraphicFramePr>
        <p:xfrm>
          <a:off x="550984" y="2572702"/>
          <a:ext cx="8101809" cy="2063162"/>
        </p:xfrm>
        <a:graphic>
          <a:graphicData uri="http://schemas.openxmlformats.org/drawingml/2006/table">
            <a:tbl>
              <a:tblPr firstRow="1" firstCol="1" bandRow="1"/>
              <a:tblGrid>
                <a:gridCol w="2180493"/>
                <a:gridCol w="2555630"/>
                <a:gridCol w="1069687"/>
                <a:gridCol w="1052943"/>
                <a:gridCol w="1243056"/>
              </a:tblGrid>
              <a:tr h="3515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Authors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Objective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Modeling priority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Discrete time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Model structure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Brännlund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 et al., 1998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Min schedule deviation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Y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Y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ILP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7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Oliveira and Smith, 2000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Min schedule deviation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N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Y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---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Caprara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 et al., 2002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Min schedule deviation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N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Y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ILP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Caprara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 et al., 2006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Min schedule deviation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Y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Y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ILP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3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Canca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 et al.,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2011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Min passengers’ waiting time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N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Y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INLP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Harrod, 2011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Max total utility of trains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Y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Y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ILP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Liu and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Kozan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, 2011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Min schedule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makespan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Y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N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MILP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 flipH="1">
            <a:off x="5715000" y="2391508"/>
            <a:ext cx="194603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2950" y="529590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kern="0" dirty="0"/>
              <a:t>Most of the studies use an “ideal timetable”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748700" y="4749225"/>
            <a:ext cx="6595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kern="0" dirty="0"/>
              <a:t>Discrete time modeling is dominant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77000" y="2590800"/>
            <a:ext cx="866775" cy="2057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6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43638"/>
            <a:ext cx="7848600" cy="579438"/>
          </a:xfrm>
        </p:spPr>
        <p:txBody>
          <a:bodyPr>
            <a:normAutofit fontScale="90000"/>
          </a:bodyPr>
          <a:lstStyle/>
          <a:p>
            <a:r>
              <a:rPr lang="en-US" dirty="0"/>
              <a:t>Literature</a:t>
            </a:r>
            <a:r>
              <a:rPr lang="en-US" sz="3800" dirty="0" smtClean="0"/>
              <a:t> </a:t>
            </a:r>
            <a:r>
              <a:rPr lang="en-US" dirty="0"/>
              <a:t>r</a:t>
            </a:r>
            <a:r>
              <a:rPr lang="en-US" dirty="0" smtClean="0"/>
              <a:t>eview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0400" y="1295400"/>
            <a:ext cx="8255000" cy="5140568"/>
          </a:xfrm>
        </p:spPr>
        <p:txBody>
          <a:bodyPr>
            <a:noAutofit/>
          </a:bodyPr>
          <a:lstStyle/>
          <a:p>
            <a:r>
              <a:rPr lang="en-US" kern="0" dirty="0"/>
              <a:t>Question: What is an “ideal schedule”?</a:t>
            </a:r>
          </a:p>
          <a:p>
            <a:r>
              <a:rPr lang="en-US" dirty="0" smtClean="0"/>
              <a:t>Very </a:t>
            </a:r>
            <a:r>
              <a:rPr lang="en-US" dirty="0"/>
              <a:t>limited efforts </a:t>
            </a:r>
            <a:r>
              <a:rPr lang="en-US" dirty="0" smtClean="0"/>
              <a:t>in obtaining ideal train schedules</a:t>
            </a:r>
          </a:p>
          <a:p>
            <a:r>
              <a:rPr lang="en-US" dirty="0" smtClean="0"/>
              <a:t>Traveler </a:t>
            </a:r>
            <a:r>
              <a:rPr lang="en-US" dirty="0"/>
              <a:t>schedule </a:t>
            </a:r>
            <a:r>
              <a:rPr lang="en-US" dirty="0" smtClean="0"/>
              <a:t>convenience: an important factor in designing </a:t>
            </a:r>
            <a:r>
              <a:rPr lang="en-US" dirty="0"/>
              <a:t>passenger trains </a:t>
            </a:r>
            <a:r>
              <a:rPr lang="en-US" dirty="0" smtClean="0"/>
              <a:t>schedules</a:t>
            </a:r>
          </a:p>
          <a:p>
            <a:r>
              <a:rPr lang="en-US" dirty="0" smtClean="0"/>
              <a:t>A measure of inconvenience </a:t>
            </a:r>
            <a:r>
              <a:rPr lang="en-US" dirty="0"/>
              <a:t>of schedule </a:t>
            </a:r>
            <a:r>
              <a:rPr lang="en-US" dirty="0" smtClean="0"/>
              <a:t>to </a:t>
            </a:r>
            <a:r>
              <a:rPr lang="en-US" dirty="0"/>
              <a:t>passengers: </a:t>
            </a:r>
            <a:r>
              <a:rPr lang="en-US" dirty="0" smtClean="0"/>
              <a:t>schedule </a:t>
            </a:r>
            <a:r>
              <a:rPr lang="en-US" dirty="0"/>
              <a:t>delay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3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43638"/>
            <a:ext cx="7848600" cy="579438"/>
          </a:xfrm>
        </p:spPr>
        <p:txBody>
          <a:bodyPr>
            <a:normAutofit fontScale="90000"/>
          </a:bodyPr>
          <a:lstStyle/>
          <a:p>
            <a:r>
              <a:rPr lang="en-US" dirty="0"/>
              <a:t>Literature</a:t>
            </a:r>
            <a:r>
              <a:rPr lang="en-US" sz="3800" dirty="0" smtClean="0"/>
              <a:t> </a:t>
            </a:r>
            <a:r>
              <a:rPr lang="en-US" dirty="0"/>
              <a:t>r</a:t>
            </a:r>
            <a:r>
              <a:rPr lang="en-US" dirty="0" smtClean="0"/>
              <a:t>eview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0400" y="1295400"/>
            <a:ext cx="8255000" cy="5140568"/>
          </a:xfrm>
        </p:spPr>
        <p:txBody>
          <a:bodyPr>
            <a:noAutofit/>
          </a:bodyPr>
          <a:lstStyle/>
          <a:p>
            <a:r>
              <a:rPr lang="en-US" kern="0" dirty="0" smtClean="0"/>
              <a:t>Schedule delay: </a:t>
            </a:r>
          </a:p>
          <a:p>
            <a:pPr marL="457200" indent="0">
              <a:buNone/>
            </a:pPr>
            <a:r>
              <a:rPr lang="en-US" sz="3000" dirty="0"/>
              <a:t>T</a:t>
            </a:r>
            <a:r>
              <a:rPr lang="en-US" sz="3000" dirty="0" smtClean="0"/>
              <a:t>he </a:t>
            </a:r>
            <a:r>
              <a:rPr lang="en-US" sz="3000" dirty="0"/>
              <a:t>difference between one's desired departure time and the actual departure time</a:t>
            </a:r>
            <a:r>
              <a:rPr lang="en-US" dirty="0"/>
              <a:t> </a:t>
            </a:r>
            <a:r>
              <a:rPr lang="en-US" kern="0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9CE-B93E-48A9-A7B3-CFD130235811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13889674"/>
              </p:ext>
            </p:extLst>
          </p:nvPr>
        </p:nvGraphicFramePr>
        <p:xfrm>
          <a:off x="1371600" y="2895600"/>
          <a:ext cx="61722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779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AFB4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4D6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3444</TotalTime>
  <Words>2462</Words>
  <Application>Microsoft Office PowerPoint</Application>
  <PresentationFormat>On-screen Show (4:3)</PresentationFormat>
  <Paragraphs>491</Paragraphs>
  <Slides>59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新細明體</vt:lpstr>
      <vt:lpstr>宋体</vt:lpstr>
      <vt:lpstr>宋体</vt:lpstr>
      <vt:lpstr>Arial</vt:lpstr>
      <vt:lpstr>Arial Narrow</vt:lpstr>
      <vt:lpstr>Calibri</vt:lpstr>
      <vt:lpstr>Cambria</vt:lpstr>
      <vt:lpstr>Cambria Math</vt:lpstr>
      <vt:lpstr>Times New Roman</vt:lpstr>
      <vt:lpstr>Office Theme</vt:lpstr>
      <vt:lpstr>Default Design</vt:lpstr>
      <vt:lpstr>William W. Hay Railroad Engineering Seminar</vt:lpstr>
      <vt:lpstr>Integrated Modeling of High Performance Passenger and Freight Train Operation Planning on Shared Use Rail Corridors: A Focus on the US Context </vt:lpstr>
      <vt:lpstr>Outline</vt:lpstr>
      <vt:lpstr>Background</vt:lpstr>
      <vt:lpstr>Background</vt:lpstr>
      <vt:lpstr>Background</vt:lpstr>
      <vt:lpstr>Literature review</vt:lpstr>
      <vt:lpstr>Literature review</vt:lpstr>
      <vt:lpstr>Literature review</vt:lpstr>
      <vt:lpstr>Literature review</vt:lpstr>
      <vt:lpstr>Hypergraphs</vt:lpstr>
      <vt:lpstr>Hypergraphs</vt:lpstr>
      <vt:lpstr>Hypergraphs</vt:lpstr>
      <vt:lpstr>Hypergraphs</vt:lpstr>
      <vt:lpstr>Hypergraphs</vt:lpstr>
      <vt:lpstr>Modeling approach</vt:lpstr>
      <vt:lpstr>Passenger train scheduling</vt:lpstr>
      <vt:lpstr>Passenger demand profile</vt:lpstr>
      <vt:lpstr>PowerPoint Presentation</vt:lpstr>
      <vt:lpstr>PowerPoint Presentation</vt:lpstr>
      <vt:lpstr>PowerPoint Presentation</vt:lpstr>
      <vt:lpstr>PowerPoint Presentation</vt:lpstr>
      <vt:lpstr>Constraints</vt:lpstr>
      <vt:lpstr>Constraints (1)</vt:lpstr>
      <vt:lpstr>Constraints (2)</vt:lpstr>
      <vt:lpstr>Constraints (3)</vt:lpstr>
      <vt:lpstr>Constraints (4)</vt:lpstr>
      <vt:lpstr>Freight train scheduling</vt:lpstr>
      <vt:lpstr>PowerPoint Presentation</vt:lpstr>
      <vt:lpstr>Solution approach</vt:lpstr>
      <vt:lpstr>Solution approach</vt:lpstr>
      <vt:lpstr>Solution approach</vt:lpstr>
      <vt:lpstr>Solution approach</vt:lpstr>
      <vt:lpstr>Numerical analysis</vt:lpstr>
      <vt:lpstr>Numerical analysis A small problem</vt:lpstr>
      <vt:lpstr>Numerical analysis A small problem</vt:lpstr>
      <vt:lpstr>A small problem: results Passenger schedule delay cost</vt:lpstr>
      <vt:lpstr>A small problem: results Freight side costs</vt:lpstr>
      <vt:lpstr>A small problem: results Marginal costs</vt:lpstr>
      <vt:lpstr>Impact of speed heterogeneity</vt:lpstr>
      <vt:lpstr>Impact of speed heterogeneity Total freight cost</vt:lpstr>
      <vt:lpstr>Impact of speed heterogeneity Number of freight trains</vt:lpstr>
      <vt:lpstr>Impact of speed heterogeneity En-route delay cost</vt:lpstr>
      <vt:lpstr>A larger problem</vt:lpstr>
      <vt:lpstr>A larger problem</vt:lpstr>
      <vt:lpstr>A larger problem 2015 demand</vt:lpstr>
      <vt:lpstr>A larger problem Freight side costs</vt:lpstr>
      <vt:lpstr>Concluding remarks (I) Contributions to planning and methodology</vt:lpstr>
      <vt:lpstr>Concluding remarks (II) Policy implications</vt:lpstr>
      <vt:lpstr>Ongoing research</vt:lpstr>
      <vt:lpstr>Acknowledgement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 of delay tolerance level</vt:lpstr>
      <vt:lpstr>Impact of delay tolerance level Freight foregone demand cost</vt:lpstr>
      <vt:lpstr>Impact of delay tolerance level Freight delay costs</vt:lpstr>
    </vt:vector>
  </TitlesOfParts>
  <Company>DOT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Gordon, Jeff (FRA)</dc:creator>
  <cp:lastModifiedBy>Trapp, Emma Jean</cp:lastModifiedBy>
  <cp:revision>389</cp:revision>
  <dcterms:created xsi:type="dcterms:W3CDTF">2014-02-27T11:08:37Z</dcterms:created>
  <dcterms:modified xsi:type="dcterms:W3CDTF">2014-10-17T16:40:47Z</dcterms:modified>
</cp:coreProperties>
</file>